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 id="2147483650" r:id="rId2"/>
    <p:sldMasterId id="2147483675" r:id="rId3"/>
    <p:sldMasterId id="2147483677" r:id="rId4"/>
  </p:sldMasterIdLst>
  <p:notesMasterIdLst>
    <p:notesMasterId r:id="rId71"/>
  </p:notesMasterIdLst>
  <p:sldIdLst>
    <p:sldId id="368" r:id="rId5"/>
    <p:sldId id="575" r:id="rId6"/>
    <p:sldId id="586" r:id="rId7"/>
    <p:sldId id="587" r:id="rId8"/>
    <p:sldId id="584" r:id="rId9"/>
    <p:sldId id="585" r:id="rId10"/>
    <p:sldId id="588" r:id="rId11"/>
    <p:sldId id="595" r:id="rId12"/>
    <p:sldId id="589" r:id="rId13"/>
    <p:sldId id="591" r:id="rId14"/>
    <p:sldId id="580" r:id="rId15"/>
    <p:sldId id="593" r:id="rId16"/>
    <p:sldId id="594" r:id="rId17"/>
    <p:sldId id="596" r:id="rId18"/>
    <p:sldId id="597" r:id="rId19"/>
    <p:sldId id="570" r:id="rId20"/>
    <p:sldId id="601" r:id="rId21"/>
    <p:sldId id="553" r:id="rId22"/>
    <p:sldId id="592" r:id="rId23"/>
    <p:sldId id="643" r:id="rId24"/>
    <p:sldId id="610" r:id="rId25"/>
    <p:sldId id="644" r:id="rId26"/>
    <p:sldId id="645" r:id="rId27"/>
    <p:sldId id="646" r:id="rId28"/>
    <p:sldId id="647" r:id="rId29"/>
    <p:sldId id="617" r:id="rId30"/>
    <p:sldId id="568" r:id="rId31"/>
    <p:sldId id="619" r:id="rId32"/>
    <p:sldId id="618" r:id="rId33"/>
    <p:sldId id="620" r:id="rId34"/>
    <p:sldId id="649" r:id="rId35"/>
    <p:sldId id="611" r:id="rId36"/>
    <p:sldId id="612" r:id="rId37"/>
    <p:sldId id="648" r:id="rId38"/>
    <p:sldId id="569" r:id="rId39"/>
    <p:sldId id="563" r:id="rId40"/>
    <p:sldId id="561" r:id="rId41"/>
    <p:sldId id="564" r:id="rId42"/>
    <p:sldId id="558" r:id="rId43"/>
    <p:sldId id="621" r:id="rId44"/>
    <p:sldId id="603" r:id="rId45"/>
    <p:sldId id="605" r:id="rId46"/>
    <p:sldId id="602" r:id="rId47"/>
    <p:sldId id="615" r:id="rId48"/>
    <p:sldId id="609" r:id="rId49"/>
    <p:sldId id="616" r:id="rId50"/>
    <p:sldId id="625" r:id="rId51"/>
    <p:sldId id="627" r:id="rId52"/>
    <p:sldId id="628" r:id="rId53"/>
    <p:sldId id="629" r:id="rId54"/>
    <p:sldId id="630" r:id="rId55"/>
    <p:sldId id="604" r:id="rId56"/>
    <p:sldId id="631" r:id="rId57"/>
    <p:sldId id="632" r:id="rId58"/>
    <p:sldId id="598" r:id="rId59"/>
    <p:sldId id="633" r:id="rId60"/>
    <p:sldId id="626" r:id="rId61"/>
    <p:sldId id="634" r:id="rId62"/>
    <p:sldId id="635" r:id="rId63"/>
    <p:sldId id="636" r:id="rId64"/>
    <p:sldId id="637" r:id="rId65"/>
    <p:sldId id="639" r:id="rId66"/>
    <p:sldId id="640" r:id="rId67"/>
    <p:sldId id="638" r:id="rId68"/>
    <p:sldId id="641" r:id="rId69"/>
    <p:sldId id="614" r:id="rId70"/>
  </p:sldIdLst>
  <p:sldSz cx="9144000" cy="6858000" type="screen4x3"/>
  <p:notesSz cx="6858000" cy="9144000"/>
  <p:defaultTex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alita" initials="T"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ACB7"/>
    <a:srgbClr val="FF2F92"/>
    <a:srgbClr val="FFFD78"/>
    <a:srgbClr val="CC6600"/>
    <a:srgbClr val="9966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édio 2 - Ênfas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Estilo Médio 2 - Ênfas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5758FB7-9AC5-4552-8A53-C91805E547FA}" styleName="Estilo com Tema 1 - Ênfase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Estilo com Tema 1 - Ênfas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CAF9ED-07DC-4A11-8D7F-57B35C25682E}" styleName="Estilo Médio 1 - Ênfase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73" autoAdjust="0"/>
    <p:restoredTop sz="85833" autoAdjust="0"/>
  </p:normalViewPr>
  <p:slideViewPr>
    <p:cSldViewPr>
      <p:cViewPr>
        <p:scale>
          <a:sx n="130" d="100"/>
          <a:sy n="130" d="100"/>
        </p:scale>
        <p:origin x="128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commentAuthors" Target="commentAuthor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40802D-879C-4066-82F5-E7F8ECE13B40}" type="datetimeFigureOut">
              <a:rPr lang="pt-BR" smtClean="0"/>
              <a:pPr/>
              <a:t>09/04/2019</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31A24D6-C9A1-4344-A835-70C39E466346}" type="slidenum">
              <a:rPr lang="pt-BR" smtClean="0"/>
              <a:pPr/>
              <a:t>‹nº›</a:t>
            </a:fld>
            <a:endParaRPr lang="pt-BR"/>
          </a:p>
        </p:txBody>
      </p:sp>
    </p:spTree>
    <p:extLst>
      <p:ext uri="{BB962C8B-B14F-4D97-AF65-F5344CB8AC3E}">
        <p14:creationId xmlns:p14="http://schemas.microsoft.com/office/powerpoint/2010/main" val="4043166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1</a:t>
            </a:fld>
            <a:endParaRPr lang="pt-BR"/>
          </a:p>
        </p:txBody>
      </p:sp>
    </p:spTree>
    <p:extLst>
      <p:ext uri="{BB962C8B-B14F-4D97-AF65-F5344CB8AC3E}">
        <p14:creationId xmlns:p14="http://schemas.microsoft.com/office/powerpoint/2010/main" val="7225609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10</a:t>
            </a:fld>
            <a:endParaRPr lang="pt-BR"/>
          </a:p>
        </p:txBody>
      </p:sp>
    </p:spTree>
    <p:extLst>
      <p:ext uri="{BB962C8B-B14F-4D97-AF65-F5344CB8AC3E}">
        <p14:creationId xmlns:p14="http://schemas.microsoft.com/office/powerpoint/2010/main" val="2338880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11</a:t>
            </a:fld>
            <a:endParaRPr lang="pt-BR"/>
          </a:p>
        </p:txBody>
      </p:sp>
    </p:spTree>
    <p:extLst>
      <p:ext uri="{BB962C8B-B14F-4D97-AF65-F5344CB8AC3E}">
        <p14:creationId xmlns:p14="http://schemas.microsoft.com/office/powerpoint/2010/main" val="4250301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12</a:t>
            </a:fld>
            <a:endParaRPr lang="pt-BR"/>
          </a:p>
        </p:txBody>
      </p:sp>
    </p:spTree>
    <p:extLst>
      <p:ext uri="{BB962C8B-B14F-4D97-AF65-F5344CB8AC3E}">
        <p14:creationId xmlns:p14="http://schemas.microsoft.com/office/powerpoint/2010/main" val="1654011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13</a:t>
            </a:fld>
            <a:endParaRPr lang="pt-BR"/>
          </a:p>
        </p:txBody>
      </p:sp>
    </p:spTree>
    <p:extLst>
      <p:ext uri="{BB962C8B-B14F-4D97-AF65-F5344CB8AC3E}">
        <p14:creationId xmlns:p14="http://schemas.microsoft.com/office/powerpoint/2010/main" val="3824480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14</a:t>
            </a:fld>
            <a:endParaRPr lang="pt-BR"/>
          </a:p>
        </p:txBody>
      </p:sp>
    </p:spTree>
    <p:extLst>
      <p:ext uri="{BB962C8B-B14F-4D97-AF65-F5344CB8AC3E}">
        <p14:creationId xmlns:p14="http://schemas.microsoft.com/office/powerpoint/2010/main" val="3812781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15</a:t>
            </a:fld>
            <a:endParaRPr lang="pt-BR"/>
          </a:p>
        </p:txBody>
      </p:sp>
    </p:spTree>
    <p:extLst>
      <p:ext uri="{BB962C8B-B14F-4D97-AF65-F5344CB8AC3E}">
        <p14:creationId xmlns:p14="http://schemas.microsoft.com/office/powerpoint/2010/main" val="4676009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18</a:t>
            </a:fld>
            <a:endParaRPr lang="pt-BR"/>
          </a:p>
        </p:txBody>
      </p:sp>
    </p:spTree>
    <p:extLst>
      <p:ext uri="{BB962C8B-B14F-4D97-AF65-F5344CB8AC3E}">
        <p14:creationId xmlns:p14="http://schemas.microsoft.com/office/powerpoint/2010/main" val="9274434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19</a:t>
            </a:fld>
            <a:endParaRPr lang="pt-BR"/>
          </a:p>
        </p:txBody>
      </p:sp>
    </p:spTree>
    <p:extLst>
      <p:ext uri="{BB962C8B-B14F-4D97-AF65-F5344CB8AC3E}">
        <p14:creationId xmlns:p14="http://schemas.microsoft.com/office/powerpoint/2010/main" val="34327996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20</a:t>
            </a:fld>
            <a:endParaRPr lang="pt-BR"/>
          </a:p>
        </p:txBody>
      </p:sp>
    </p:spTree>
    <p:extLst>
      <p:ext uri="{BB962C8B-B14F-4D97-AF65-F5344CB8AC3E}">
        <p14:creationId xmlns:p14="http://schemas.microsoft.com/office/powerpoint/2010/main" val="40695913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22</a:t>
            </a:fld>
            <a:endParaRPr lang="pt-BR"/>
          </a:p>
        </p:txBody>
      </p:sp>
    </p:spTree>
    <p:extLst>
      <p:ext uri="{BB962C8B-B14F-4D97-AF65-F5344CB8AC3E}">
        <p14:creationId xmlns:p14="http://schemas.microsoft.com/office/powerpoint/2010/main" val="641561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2</a:t>
            </a:fld>
            <a:endParaRPr lang="pt-BR"/>
          </a:p>
        </p:txBody>
      </p:sp>
    </p:spTree>
    <p:extLst>
      <p:ext uri="{BB962C8B-B14F-4D97-AF65-F5344CB8AC3E}">
        <p14:creationId xmlns:p14="http://schemas.microsoft.com/office/powerpoint/2010/main" val="10739695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23</a:t>
            </a:fld>
            <a:endParaRPr lang="pt-BR"/>
          </a:p>
        </p:txBody>
      </p:sp>
    </p:spTree>
    <p:extLst>
      <p:ext uri="{BB962C8B-B14F-4D97-AF65-F5344CB8AC3E}">
        <p14:creationId xmlns:p14="http://schemas.microsoft.com/office/powerpoint/2010/main" val="6720197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24</a:t>
            </a:fld>
            <a:endParaRPr lang="pt-BR"/>
          </a:p>
        </p:txBody>
      </p:sp>
    </p:spTree>
    <p:extLst>
      <p:ext uri="{BB962C8B-B14F-4D97-AF65-F5344CB8AC3E}">
        <p14:creationId xmlns:p14="http://schemas.microsoft.com/office/powerpoint/2010/main" val="39626033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25</a:t>
            </a:fld>
            <a:endParaRPr lang="pt-BR"/>
          </a:p>
        </p:txBody>
      </p:sp>
    </p:spTree>
    <p:extLst>
      <p:ext uri="{BB962C8B-B14F-4D97-AF65-F5344CB8AC3E}">
        <p14:creationId xmlns:p14="http://schemas.microsoft.com/office/powerpoint/2010/main" val="33401601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32</a:t>
            </a:fld>
            <a:endParaRPr lang="pt-BR"/>
          </a:p>
        </p:txBody>
      </p:sp>
    </p:spTree>
    <p:extLst>
      <p:ext uri="{BB962C8B-B14F-4D97-AF65-F5344CB8AC3E}">
        <p14:creationId xmlns:p14="http://schemas.microsoft.com/office/powerpoint/2010/main" val="37248260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33</a:t>
            </a:fld>
            <a:endParaRPr lang="pt-BR"/>
          </a:p>
        </p:txBody>
      </p:sp>
    </p:spTree>
    <p:extLst>
      <p:ext uri="{BB962C8B-B14F-4D97-AF65-F5344CB8AC3E}">
        <p14:creationId xmlns:p14="http://schemas.microsoft.com/office/powerpoint/2010/main" val="3332740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34</a:t>
            </a:fld>
            <a:endParaRPr lang="pt-BR"/>
          </a:p>
        </p:txBody>
      </p:sp>
    </p:spTree>
    <p:extLst>
      <p:ext uri="{BB962C8B-B14F-4D97-AF65-F5344CB8AC3E}">
        <p14:creationId xmlns:p14="http://schemas.microsoft.com/office/powerpoint/2010/main" val="6431038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37</a:t>
            </a:fld>
            <a:endParaRPr lang="pt-BR"/>
          </a:p>
        </p:txBody>
      </p:sp>
    </p:spTree>
    <p:extLst>
      <p:ext uri="{BB962C8B-B14F-4D97-AF65-F5344CB8AC3E}">
        <p14:creationId xmlns:p14="http://schemas.microsoft.com/office/powerpoint/2010/main" val="39125707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38</a:t>
            </a:fld>
            <a:endParaRPr lang="pt-BR"/>
          </a:p>
        </p:txBody>
      </p:sp>
    </p:spTree>
    <p:extLst>
      <p:ext uri="{BB962C8B-B14F-4D97-AF65-F5344CB8AC3E}">
        <p14:creationId xmlns:p14="http://schemas.microsoft.com/office/powerpoint/2010/main" val="19031427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41</a:t>
            </a:fld>
            <a:endParaRPr lang="pt-BR"/>
          </a:p>
        </p:txBody>
      </p:sp>
    </p:spTree>
    <p:extLst>
      <p:ext uri="{BB962C8B-B14F-4D97-AF65-F5344CB8AC3E}">
        <p14:creationId xmlns:p14="http://schemas.microsoft.com/office/powerpoint/2010/main" val="25228287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42</a:t>
            </a:fld>
            <a:endParaRPr lang="pt-BR"/>
          </a:p>
        </p:txBody>
      </p:sp>
    </p:spTree>
    <p:extLst>
      <p:ext uri="{BB962C8B-B14F-4D97-AF65-F5344CB8AC3E}">
        <p14:creationId xmlns:p14="http://schemas.microsoft.com/office/powerpoint/2010/main" val="2576492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3</a:t>
            </a:fld>
            <a:endParaRPr lang="pt-BR"/>
          </a:p>
        </p:txBody>
      </p:sp>
    </p:spTree>
    <p:extLst>
      <p:ext uri="{BB962C8B-B14F-4D97-AF65-F5344CB8AC3E}">
        <p14:creationId xmlns:p14="http://schemas.microsoft.com/office/powerpoint/2010/main" val="24665291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45</a:t>
            </a:fld>
            <a:endParaRPr lang="pt-BR"/>
          </a:p>
        </p:txBody>
      </p:sp>
    </p:spTree>
    <p:extLst>
      <p:ext uri="{BB962C8B-B14F-4D97-AF65-F5344CB8AC3E}">
        <p14:creationId xmlns:p14="http://schemas.microsoft.com/office/powerpoint/2010/main" val="36379849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46</a:t>
            </a:fld>
            <a:endParaRPr lang="pt-BR"/>
          </a:p>
        </p:txBody>
      </p:sp>
    </p:spTree>
    <p:extLst>
      <p:ext uri="{BB962C8B-B14F-4D97-AF65-F5344CB8AC3E}">
        <p14:creationId xmlns:p14="http://schemas.microsoft.com/office/powerpoint/2010/main" val="16969169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47</a:t>
            </a:fld>
            <a:endParaRPr lang="pt-BR"/>
          </a:p>
        </p:txBody>
      </p:sp>
    </p:spTree>
    <p:extLst>
      <p:ext uri="{BB962C8B-B14F-4D97-AF65-F5344CB8AC3E}">
        <p14:creationId xmlns:p14="http://schemas.microsoft.com/office/powerpoint/2010/main" val="40406123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48</a:t>
            </a:fld>
            <a:endParaRPr lang="pt-BR"/>
          </a:p>
        </p:txBody>
      </p:sp>
    </p:spTree>
    <p:extLst>
      <p:ext uri="{BB962C8B-B14F-4D97-AF65-F5344CB8AC3E}">
        <p14:creationId xmlns:p14="http://schemas.microsoft.com/office/powerpoint/2010/main" val="40910288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49</a:t>
            </a:fld>
            <a:endParaRPr lang="pt-BR"/>
          </a:p>
        </p:txBody>
      </p:sp>
    </p:spTree>
    <p:extLst>
      <p:ext uri="{BB962C8B-B14F-4D97-AF65-F5344CB8AC3E}">
        <p14:creationId xmlns:p14="http://schemas.microsoft.com/office/powerpoint/2010/main" val="38756996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50</a:t>
            </a:fld>
            <a:endParaRPr lang="pt-BR"/>
          </a:p>
        </p:txBody>
      </p:sp>
    </p:spTree>
    <p:extLst>
      <p:ext uri="{BB962C8B-B14F-4D97-AF65-F5344CB8AC3E}">
        <p14:creationId xmlns:p14="http://schemas.microsoft.com/office/powerpoint/2010/main" val="18675624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51</a:t>
            </a:fld>
            <a:endParaRPr lang="pt-BR"/>
          </a:p>
        </p:txBody>
      </p:sp>
    </p:spTree>
    <p:extLst>
      <p:ext uri="{BB962C8B-B14F-4D97-AF65-F5344CB8AC3E}">
        <p14:creationId xmlns:p14="http://schemas.microsoft.com/office/powerpoint/2010/main" val="31619250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52</a:t>
            </a:fld>
            <a:endParaRPr lang="pt-BR"/>
          </a:p>
        </p:txBody>
      </p:sp>
    </p:spTree>
    <p:extLst>
      <p:ext uri="{BB962C8B-B14F-4D97-AF65-F5344CB8AC3E}">
        <p14:creationId xmlns:p14="http://schemas.microsoft.com/office/powerpoint/2010/main" val="21103132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53</a:t>
            </a:fld>
            <a:endParaRPr lang="pt-BR"/>
          </a:p>
        </p:txBody>
      </p:sp>
    </p:spTree>
    <p:extLst>
      <p:ext uri="{BB962C8B-B14F-4D97-AF65-F5344CB8AC3E}">
        <p14:creationId xmlns:p14="http://schemas.microsoft.com/office/powerpoint/2010/main" val="18131289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54</a:t>
            </a:fld>
            <a:endParaRPr lang="pt-BR"/>
          </a:p>
        </p:txBody>
      </p:sp>
    </p:spTree>
    <p:extLst>
      <p:ext uri="{BB962C8B-B14F-4D97-AF65-F5344CB8AC3E}">
        <p14:creationId xmlns:p14="http://schemas.microsoft.com/office/powerpoint/2010/main" val="3205687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4</a:t>
            </a:fld>
            <a:endParaRPr lang="pt-BR"/>
          </a:p>
        </p:txBody>
      </p:sp>
    </p:spTree>
    <p:extLst>
      <p:ext uri="{BB962C8B-B14F-4D97-AF65-F5344CB8AC3E}">
        <p14:creationId xmlns:p14="http://schemas.microsoft.com/office/powerpoint/2010/main" val="27097270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55</a:t>
            </a:fld>
            <a:endParaRPr lang="pt-BR"/>
          </a:p>
        </p:txBody>
      </p:sp>
    </p:spTree>
    <p:extLst>
      <p:ext uri="{BB962C8B-B14F-4D97-AF65-F5344CB8AC3E}">
        <p14:creationId xmlns:p14="http://schemas.microsoft.com/office/powerpoint/2010/main" val="8881374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56</a:t>
            </a:fld>
            <a:endParaRPr lang="pt-BR"/>
          </a:p>
        </p:txBody>
      </p:sp>
    </p:spTree>
    <p:extLst>
      <p:ext uri="{BB962C8B-B14F-4D97-AF65-F5344CB8AC3E}">
        <p14:creationId xmlns:p14="http://schemas.microsoft.com/office/powerpoint/2010/main" val="8241752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57</a:t>
            </a:fld>
            <a:endParaRPr lang="pt-BR"/>
          </a:p>
        </p:txBody>
      </p:sp>
    </p:spTree>
    <p:extLst>
      <p:ext uri="{BB962C8B-B14F-4D97-AF65-F5344CB8AC3E}">
        <p14:creationId xmlns:p14="http://schemas.microsoft.com/office/powerpoint/2010/main" val="16987358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58</a:t>
            </a:fld>
            <a:endParaRPr lang="pt-BR"/>
          </a:p>
        </p:txBody>
      </p:sp>
    </p:spTree>
    <p:extLst>
      <p:ext uri="{BB962C8B-B14F-4D97-AF65-F5344CB8AC3E}">
        <p14:creationId xmlns:p14="http://schemas.microsoft.com/office/powerpoint/2010/main" val="41302515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59</a:t>
            </a:fld>
            <a:endParaRPr lang="pt-BR"/>
          </a:p>
        </p:txBody>
      </p:sp>
    </p:spTree>
    <p:extLst>
      <p:ext uri="{BB962C8B-B14F-4D97-AF65-F5344CB8AC3E}">
        <p14:creationId xmlns:p14="http://schemas.microsoft.com/office/powerpoint/2010/main" val="13656281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60</a:t>
            </a:fld>
            <a:endParaRPr lang="pt-BR"/>
          </a:p>
        </p:txBody>
      </p:sp>
    </p:spTree>
    <p:extLst>
      <p:ext uri="{BB962C8B-B14F-4D97-AF65-F5344CB8AC3E}">
        <p14:creationId xmlns:p14="http://schemas.microsoft.com/office/powerpoint/2010/main" val="35487065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61</a:t>
            </a:fld>
            <a:endParaRPr lang="pt-BR"/>
          </a:p>
        </p:txBody>
      </p:sp>
    </p:spTree>
    <p:extLst>
      <p:ext uri="{BB962C8B-B14F-4D97-AF65-F5344CB8AC3E}">
        <p14:creationId xmlns:p14="http://schemas.microsoft.com/office/powerpoint/2010/main" val="12066384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62</a:t>
            </a:fld>
            <a:endParaRPr lang="pt-BR"/>
          </a:p>
        </p:txBody>
      </p:sp>
    </p:spTree>
    <p:extLst>
      <p:ext uri="{BB962C8B-B14F-4D97-AF65-F5344CB8AC3E}">
        <p14:creationId xmlns:p14="http://schemas.microsoft.com/office/powerpoint/2010/main" val="15706167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63</a:t>
            </a:fld>
            <a:endParaRPr lang="pt-BR"/>
          </a:p>
        </p:txBody>
      </p:sp>
    </p:spTree>
    <p:extLst>
      <p:ext uri="{BB962C8B-B14F-4D97-AF65-F5344CB8AC3E}">
        <p14:creationId xmlns:p14="http://schemas.microsoft.com/office/powerpoint/2010/main" val="4696705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64</a:t>
            </a:fld>
            <a:endParaRPr lang="pt-BR"/>
          </a:p>
        </p:txBody>
      </p:sp>
    </p:spTree>
    <p:extLst>
      <p:ext uri="{BB962C8B-B14F-4D97-AF65-F5344CB8AC3E}">
        <p14:creationId xmlns:p14="http://schemas.microsoft.com/office/powerpoint/2010/main" val="1970853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5</a:t>
            </a:fld>
            <a:endParaRPr lang="pt-BR"/>
          </a:p>
        </p:txBody>
      </p:sp>
    </p:spTree>
    <p:extLst>
      <p:ext uri="{BB962C8B-B14F-4D97-AF65-F5344CB8AC3E}">
        <p14:creationId xmlns:p14="http://schemas.microsoft.com/office/powerpoint/2010/main" val="40759097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65</a:t>
            </a:fld>
            <a:endParaRPr lang="pt-BR"/>
          </a:p>
        </p:txBody>
      </p:sp>
    </p:spTree>
    <p:extLst>
      <p:ext uri="{BB962C8B-B14F-4D97-AF65-F5344CB8AC3E}">
        <p14:creationId xmlns:p14="http://schemas.microsoft.com/office/powerpoint/2010/main" val="12886715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66</a:t>
            </a:fld>
            <a:endParaRPr lang="pt-BR"/>
          </a:p>
        </p:txBody>
      </p:sp>
    </p:spTree>
    <p:extLst>
      <p:ext uri="{BB962C8B-B14F-4D97-AF65-F5344CB8AC3E}">
        <p14:creationId xmlns:p14="http://schemas.microsoft.com/office/powerpoint/2010/main" val="3234301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6</a:t>
            </a:fld>
            <a:endParaRPr lang="pt-BR"/>
          </a:p>
        </p:txBody>
      </p:sp>
    </p:spTree>
    <p:extLst>
      <p:ext uri="{BB962C8B-B14F-4D97-AF65-F5344CB8AC3E}">
        <p14:creationId xmlns:p14="http://schemas.microsoft.com/office/powerpoint/2010/main" val="1836645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7</a:t>
            </a:fld>
            <a:endParaRPr lang="pt-BR"/>
          </a:p>
        </p:txBody>
      </p:sp>
    </p:spTree>
    <p:extLst>
      <p:ext uri="{BB962C8B-B14F-4D97-AF65-F5344CB8AC3E}">
        <p14:creationId xmlns:p14="http://schemas.microsoft.com/office/powerpoint/2010/main" val="4068336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8</a:t>
            </a:fld>
            <a:endParaRPr lang="pt-BR"/>
          </a:p>
        </p:txBody>
      </p:sp>
    </p:spTree>
    <p:extLst>
      <p:ext uri="{BB962C8B-B14F-4D97-AF65-F5344CB8AC3E}">
        <p14:creationId xmlns:p14="http://schemas.microsoft.com/office/powerpoint/2010/main" val="192200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31A24D6-C9A1-4344-A835-70C39E466346}" type="slidenum">
              <a:rPr lang="pt-BR" smtClean="0"/>
              <a:pPr/>
              <a:t>9</a:t>
            </a:fld>
            <a:endParaRPr lang="pt-BR"/>
          </a:p>
        </p:txBody>
      </p:sp>
    </p:spTree>
    <p:extLst>
      <p:ext uri="{BB962C8B-B14F-4D97-AF65-F5344CB8AC3E}">
        <p14:creationId xmlns:p14="http://schemas.microsoft.com/office/powerpoint/2010/main" val="2887042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a:t>Clique para editar o título mestre</a:t>
            </a:r>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p>
        </p:txBody>
      </p:sp>
      <p:sp>
        <p:nvSpPr>
          <p:cNvPr id="10" name="Espaço Reservado para Data 9"/>
          <p:cNvSpPr>
            <a:spLocks noGrp="1"/>
          </p:cNvSpPr>
          <p:nvPr>
            <p:ph type="dt" sz="half" idx="10"/>
          </p:nvPr>
        </p:nvSpPr>
        <p:spPr/>
        <p:txBody>
          <a:bodyPr/>
          <a:lstStyle/>
          <a:p>
            <a:fld id="{938225DB-41C4-4837-AC28-8C05A5B302BA}" type="datetimeFigureOut">
              <a:rPr lang="pt-BR" smtClean="0"/>
              <a:pPr/>
              <a:t>09/04/2019</a:t>
            </a:fld>
            <a:endParaRPr lang="pt-BR"/>
          </a:p>
        </p:txBody>
      </p:sp>
      <p:sp>
        <p:nvSpPr>
          <p:cNvPr id="12" name="Espaço Reservado para Rodapé 11"/>
          <p:cNvSpPr>
            <a:spLocks noGrp="1"/>
          </p:cNvSpPr>
          <p:nvPr>
            <p:ph type="ftr" sz="quarter" idx="12"/>
          </p:nvPr>
        </p:nvSpPr>
        <p:spPr/>
        <p:txBody>
          <a:bodyPr/>
          <a:lstStyle/>
          <a:p>
            <a:endParaRPr lang="pt-BR"/>
          </a:p>
        </p:txBody>
      </p:sp>
      <p:sp>
        <p:nvSpPr>
          <p:cNvPr id="11" name="Espaço Reservado para Número de Slide 10"/>
          <p:cNvSpPr>
            <a:spLocks noGrp="1"/>
          </p:cNvSpPr>
          <p:nvPr>
            <p:ph type="sldNum" sz="quarter" idx="11"/>
          </p:nvPr>
        </p:nvSpPr>
        <p:spPr/>
        <p:txBody>
          <a:bodyPr/>
          <a:lstStyle>
            <a:lvl1pPr>
              <a:defRPr b="1">
                <a:solidFill>
                  <a:schemeClr val="bg1">
                    <a:lumMod val="50000"/>
                  </a:schemeClr>
                </a:solidFill>
              </a:defRPr>
            </a:lvl1pPr>
          </a:lstStyle>
          <a:p>
            <a:fld id="{0C7249BC-98ED-478A-85C7-0D7230323FE2}" type="slidenum">
              <a:rPr lang="pt-BR" smtClean="0"/>
              <a:pPr/>
              <a:t>‹nº›</a:t>
            </a:fld>
            <a:endParaRPr lang="pt-BR"/>
          </a:p>
        </p:txBody>
      </p:sp>
    </p:spTree>
    <p:extLst>
      <p:ext uri="{BB962C8B-B14F-4D97-AF65-F5344CB8AC3E}">
        <p14:creationId xmlns:p14="http://schemas.microsoft.com/office/powerpoint/2010/main" val="143996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170487"/>
          </a:xfrm>
        </p:spPr>
        <p:txBody>
          <a:bodyPr vert="eaVert"/>
          <a:lstStyle/>
          <a:p>
            <a:r>
              <a:rPr lang="pt-BR"/>
              <a:t>Clique para editar o estilo do título mestre</a:t>
            </a:r>
          </a:p>
        </p:txBody>
      </p:sp>
      <p:sp>
        <p:nvSpPr>
          <p:cNvPr id="3" name="Espaço Reservado para Texto Vertical 2"/>
          <p:cNvSpPr>
            <a:spLocks noGrp="1"/>
          </p:cNvSpPr>
          <p:nvPr>
            <p:ph type="body" orient="vert" idx="1"/>
          </p:nvPr>
        </p:nvSpPr>
        <p:spPr>
          <a:xfrm>
            <a:off x="457200" y="274638"/>
            <a:ext cx="6019800" cy="5170487"/>
          </a:xfr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lvl1pPr>
              <a:defRPr/>
            </a:lvl1pPr>
          </a:lstStyle>
          <a:p>
            <a:pPr>
              <a:defRPr/>
            </a:pPr>
            <a:fld id="{22C81990-A814-48A8-94DB-FB002DE78140}" type="datetimeFigureOut">
              <a:rPr lang="pt-BR"/>
              <a:pPr>
                <a:defRPr/>
              </a:pPr>
              <a:t>09/04/2019</a:t>
            </a:fld>
            <a:endParaRPr lang="pt-BR"/>
          </a:p>
        </p:txBody>
      </p:sp>
      <p:sp>
        <p:nvSpPr>
          <p:cNvPr id="5" name="Espaço Reservado para Rodapé 4"/>
          <p:cNvSpPr>
            <a:spLocks noGrp="1"/>
          </p:cNvSpPr>
          <p:nvPr>
            <p:ph type="ftr" sz="quarter" idx="11"/>
          </p:nvPr>
        </p:nvSpPr>
        <p:spPr/>
        <p:txBody>
          <a:bodyPr/>
          <a:lstStyle>
            <a:lvl1pPr>
              <a:defRPr/>
            </a:lvl1pPr>
          </a:lstStyle>
          <a:p>
            <a:pPr>
              <a:defRPr/>
            </a:pPr>
            <a:endParaRPr/>
          </a:p>
        </p:txBody>
      </p:sp>
      <p:sp>
        <p:nvSpPr>
          <p:cNvPr id="6" name="Espaço Reservado para Número de Slide 5"/>
          <p:cNvSpPr>
            <a:spLocks noGrp="1"/>
          </p:cNvSpPr>
          <p:nvPr>
            <p:ph type="sldNum" sz="quarter" idx="12"/>
          </p:nvPr>
        </p:nvSpPr>
        <p:spPr>
          <a:xfrm>
            <a:off x="4067944" y="5805264"/>
            <a:ext cx="2133600" cy="365125"/>
          </a:xfrm>
          <a:prstGeom prst="rect">
            <a:avLst/>
          </a:prstGeom>
        </p:spPr>
        <p:txBody>
          <a:bodyPr/>
          <a:lstStyle>
            <a:lvl1pPr>
              <a:defRPr/>
            </a:lvl1pPr>
          </a:lstStyle>
          <a:p>
            <a:pPr>
              <a:defRPr/>
            </a:pPr>
            <a:fld id="{B413A873-26A1-4E4D-AE1C-5CEA6A9A79F8}" type="slidenum">
              <a:rPr lang="pt-BR"/>
              <a:pPr>
                <a:defRPr/>
              </a:pPr>
              <a:t>‹nº›</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a:t>Clique para editar o título mestre</a:t>
            </a:r>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p>
        </p:txBody>
      </p:sp>
      <p:sp>
        <p:nvSpPr>
          <p:cNvPr id="10" name="Espaço Reservado para Data 9"/>
          <p:cNvSpPr>
            <a:spLocks noGrp="1"/>
          </p:cNvSpPr>
          <p:nvPr>
            <p:ph type="dt" sz="half" idx="10"/>
          </p:nvPr>
        </p:nvSpPr>
        <p:spPr/>
        <p:txBody>
          <a:bodyPr/>
          <a:lstStyle/>
          <a:p>
            <a:fld id="{938225DB-41C4-4837-AC28-8C05A5B302BA}" type="datetimeFigureOut">
              <a:rPr lang="pt-BR" smtClean="0">
                <a:solidFill>
                  <a:prstClr val="black">
                    <a:tint val="75000"/>
                  </a:prstClr>
                </a:solidFill>
              </a:rPr>
              <a:pPr/>
              <a:t>09/04/2019</a:t>
            </a:fld>
            <a:endParaRPr lang="pt-BR">
              <a:solidFill>
                <a:prstClr val="black">
                  <a:tint val="75000"/>
                </a:prstClr>
              </a:solidFill>
            </a:endParaRPr>
          </a:p>
        </p:txBody>
      </p:sp>
      <p:sp>
        <p:nvSpPr>
          <p:cNvPr id="12" name="Espaço Reservado para Rodapé 11"/>
          <p:cNvSpPr>
            <a:spLocks noGrp="1"/>
          </p:cNvSpPr>
          <p:nvPr>
            <p:ph type="ftr" sz="quarter" idx="12"/>
          </p:nvPr>
        </p:nvSpPr>
        <p:spPr/>
        <p:txBody>
          <a:bodyPr/>
          <a:lstStyle/>
          <a:p>
            <a:endParaRPr lang="pt-BR">
              <a:solidFill>
                <a:prstClr val="black">
                  <a:tint val="75000"/>
                </a:prstClr>
              </a:solidFill>
            </a:endParaRPr>
          </a:p>
        </p:txBody>
      </p:sp>
      <p:sp>
        <p:nvSpPr>
          <p:cNvPr id="11" name="Espaço Reservado para Número de Slide 10"/>
          <p:cNvSpPr>
            <a:spLocks noGrp="1"/>
          </p:cNvSpPr>
          <p:nvPr>
            <p:ph type="sldNum" sz="quarter" idx="11"/>
          </p:nvPr>
        </p:nvSpPr>
        <p:spPr/>
        <p:txBody>
          <a:bodyPr/>
          <a:lstStyle>
            <a:lvl1pPr>
              <a:defRPr b="1">
                <a:solidFill>
                  <a:schemeClr val="bg1">
                    <a:lumMod val="50000"/>
                  </a:schemeClr>
                </a:solidFill>
              </a:defRPr>
            </a:lvl1pPr>
          </a:lstStyle>
          <a:p>
            <a:fld id="{0C7249BC-98ED-478A-85C7-0D7230323FE2}" type="slidenum">
              <a:rPr lang="pt-BR" smtClean="0">
                <a:solidFill>
                  <a:prstClr val="white">
                    <a:lumMod val="50000"/>
                  </a:prstClr>
                </a:solidFill>
              </a:rPr>
              <a:pPr/>
              <a:t>‹nº›</a:t>
            </a:fld>
            <a:endParaRPr lang="pt-BR">
              <a:solidFill>
                <a:prstClr val="white">
                  <a:lumMod val="50000"/>
                </a:prstClr>
              </a:solidFill>
            </a:endParaRPr>
          </a:p>
        </p:txBody>
      </p:sp>
    </p:spTree>
    <p:extLst>
      <p:ext uri="{BB962C8B-B14F-4D97-AF65-F5344CB8AC3E}">
        <p14:creationId xmlns:p14="http://schemas.microsoft.com/office/powerpoint/2010/main" val="33604337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a:t>Clique para editar o título mestre</a:t>
            </a:r>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p>
        </p:txBody>
      </p:sp>
      <p:sp>
        <p:nvSpPr>
          <p:cNvPr id="10" name="Espaço Reservado para Data 9"/>
          <p:cNvSpPr>
            <a:spLocks noGrp="1"/>
          </p:cNvSpPr>
          <p:nvPr>
            <p:ph type="dt" sz="half" idx="10"/>
          </p:nvPr>
        </p:nvSpPr>
        <p:spPr/>
        <p:txBody>
          <a:bodyPr/>
          <a:lstStyle/>
          <a:p>
            <a:fld id="{938225DB-41C4-4837-AC28-8C05A5B302BA}" type="datetimeFigureOut">
              <a:rPr lang="pt-BR" smtClean="0">
                <a:solidFill>
                  <a:prstClr val="black">
                    <a:tint val="75000"/>
                  </a:prstClr>
                </a:solidFill>
              </a:rPr>
              <a:pPr/>
              <a:t>09/04/2019</a:t>
            </a:fld>
            <a:endParaRPr lang="pt-BR">
              <a:solidFill>
                <a:prstClr val="black">
                  <a:tint val="75000"/>
                </a:prstClr>
              </a:solidFill>
            </a:endParaRPr>
          </a:p>
        </p:txBody>
      </p:sp>
      <p:sp>
        <p:nvSpPr>
          <p:cNvPr id="12" name="Espaço Reservado para Rodapé 11"/>
          <p:cNvSpPr>
            <a:spLocks noGrp="1"/>
          </p:cNvSpPr>
          <p:nvPr>
            <p:ph type="ftr" sz="quarter" idx="12"/>
          </p:nvPr>
        </p:nvSpPr>
        <p:spPr/>
        <p:txBody>
          <a:bodyPr/>
          <a:lstStyle/>
          <a:p>
            <a:endParaRPr lang="pt-BR">
              <a:solidFill>
                <a:prstClr val="black">
                  <a:tint val="75000"/>
                </a:prstClr>
              </a:solidFill>
            </a:endParaRPr>
          </a:p>
        </p:txBody>
      </p:sp>
      <p:sp>
        <p:nvSpPr>
          <p:cNvPr id="11" name="Espaço Reservado para Número de Slide 10"/>
          <p:cNvSpPr>
            <a:spLocks noGrp="1"/>
          </p:cNvSpPr>
          <p:nvPr>
            <p:ph type="sldNum" sz="quarter" idx="11"/>
          </p:nvPr>
        </p:nvSpPr>
        <p:spPr/>
        <p:txBody>
          <a:bodyPr/>
          <a:lstStyle>
            <a:lvl1pPr>
              <a:defRPr b="1">
                <a:solidFill>
                  <a:schemeClr val="bg1">
                    <a:lumMod val="50000"/>
                  </a:schemeClr>
                </a:solidFill>
              </a:defRPr>
            </a:lvl1pPr>
          </a:lstStyle>
          <a:p>
            <a:fld id="{0C7249BC-98ED-478A-85C7-0D7230323FE2}" type="slidenum">
              <a:rPr lang="pt-BR" smtClean="0">
                <a:solidFill>
                  <a:prstClr val="white">
                    <a:lumMod val="50000"/>
                  </a:prstClr>
                </a:solidFill>
              </a:rPr>
              <a:pPr/>
              <a:t>‹nº›</a:t>
            </a:fld>
            <a:endParaRPr lang="pt-BR">
              <a:solidFill>
                <a:prstClr val="white">
                  <a:lumMod val="50000"/>
                </a:prstClr>
              </a:solidFill>
            </a:endParaRPr>
          </a:p>
        </p:txBody>
      </p:sp>
    </p:spTree>
    <p:extLst>
      <p:ext uri="{BB962C8B-B14F-4D97-AF65-F5344CB8AC3E}">
        <p14:creationId xmlns:p14="http://schemas.microsoft.com/office/powerpoint/2010/main" val="4268668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Conteúdo 2"/>
          <p:cNvSpPr>
            <a:spLocks noGrp="1"/>
          </p:cNvSpPr>
          <p:nvPr>
            <p:ph idx="1"/>
          </p:nvPr>
        </p:nvSpPr>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10" name="Espaço Reservado para Data 9"/>
          <p:cNvSpPr>
            <a:spLocks noGrp="1"/>
          </p:cNvSpPr>
          <p:nvPr>
            <p:ph type="dt" sz="half" idx="10"/>
          </p:nvPr>
        </p:nvSpPr>
        <p:spPr>
          <a:xfrm>
            <a:off x="1475656" y="6525344"/>
            <a:ext cx="1701552" cy="332656"/>
          </a:xfrm>
        </p:spPr>
        <p:txBody>
          <a:bodyPr/>
          <a:lstStyle/>
          <a:p>
            <a:pPr>
              <a:defRPr/>
            </a:pPr>
            <a:fld id="{1BB39CCB-CBAF-439B-BB69-333ED4E8A66E}" type="datetimeFigureOut">
              <a:rPr lang="pt-BR" smtClean="0"/>
              <a:pPr>
                <a:defRPr/>
              </a:pPr>
              <a:t>09/04/2019</a:t>
            </a:fld>
            <a:endParaRPr lang="pt-BR"/>
          </a:p>
        </p:txBody>
      </p:sp>
      <p:sp>
        <p:nvSpPr>
          <p:cNvPr id="11" name="Espaço Reservado para Número de Slide 10"/>
          <p:cNvSpPr>
            <a:spLocks noGrp="1"/>
          </p:cNvSpPr>
          <p:nvPr>
            <p:ph type="sldNum" sz="quarter" idx="11"/>
          </p:nvPr>
        </p:nvSpPr>
        <p:spPr>
          <a:xfrm>
            <a:off x="6876256" y="6492875"/>
            <a:ext cx="2133600" cy="365125"/>
          </a:xfrm>
          <a:prstGeom prst="rect">
            <a:avLst/>
          </a:prstGeom>
        </p:spPr>
        <p:txBody>
          <a:bodyPr/>
          <a:lstStyle/>
          <a:p>
            <a:pPr>
              <a:defRPr/>
            </a:pPr>
            <a:fld id="{B2FAB7E7-0CAA-4FF7-9E67-DEF5EF9840A9}" type="slidenum">
              <a:rPr lang="pt-BR" smtClean="0"/>
              <a:pPr>
                <a:defRPr/>
              </a:pPr>
              <a:t>‹nº›</a:t>
            </a:fld>
            <a:endParaRPr lang="pt-BR"/>
          </a:p>
        </p:txBody>
      </p:sp>
      <p:sp>
        <p:nvSpPr>
          <p:cNvPr id="12" name="Espaço Reservado para Rodapé 11"/>
          <p:cNvSpPr>
            <a:spLocks noGrp="1"/>
          </p:cNvSpPr>
          <p:nvPr>
            <p:ph type="ftr" sz="quarter" idx="12"/>
          </p:nvPr>
        </p:nvSpPr>
        <p:spPr>
          <a:xfrm>
            <a:off x="3203848" y="6492875"/>
            <a:ext cx="2895600" cy="365125"/>
          </a:xfrm>
        </p:spPr>
        <p:txBody>
          <a:bodyPr/>
          <a:lstStyle/>
          <a:p>
            <a:pPr>
              <a:defRPr/>
            </a:pPr>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Conteúdo 2"/>
          <p:cNvSpPr>
            <a:spLocks noGrp="1"/>
          </p:cNvSpPr>
          <p:nvPr>
            <p:ph sz="half" idx="1"/>
          </p:nvPr>
        </p:nvSpPr>
        <p:spPr>
          <a:xfrm>
            <a:off x="457200" y="1600200"/>
            <a:ext cx="4038600" cy="3844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3844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a:t>Clique para editar o estilo do título mestre</a:t>
            </a: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lvl1pPr>
              <a:defRPr/>
            </a:lvl1pPr>
          </a:lstStyle>
          <a:p>
            <a:pPr>
              <a:defRPr/>
            </a:pPr>
            <a:fld id="{5935F56D-BB74-496D-9AEE-50C03E3A2611}" type="datetimeFigureOut">
              <a:rPr lang="pt-BR"/>
              <a:pPr>
                <a:defRPr/>
              </a:pPr>
              <a:t>09/04/2019</a:t>
            </a:fld>
            <a:endParaRPr lang="pt-BR"/>
          </a:p>
        </p:txBody>
      </p:sp>
      <p:sp>
        <p:nvSpPr>
          <p:cNvPr id="8" name="Espaço Reservado para Rodapé 7"/>
          <p:cNvSpPr>
            <a:spLocks noGrp="1"/>
          </p:cNvSpPr>
          <p:nvPr>
            <p:ph type="ftr" sz="quarter" idx="11"/>
          </p:nvPr>
        </p:nvSpPr>
        <p:spPr/>
        <p:txBody>
          <a:bodyPr/>
          <a:lstStyle>
            <a:lvl1pPr>
              <a:defRPr/>
            </a:lvl1pPr>
          </a:lstStyle>
          <a:p>
            <a:pPr>
              <a:defRPr/>
            </a:pPr>
            <a:endParaRPr/>
          </a:p>
        </p:txBody>
      </p:sp>
      <p:sp>
        <p:nvSpPr>
          <p:cNvPr id="9" name="Espaço Reservado para Número de Slide 8"/>
          <p:cNvSpPr>
            <a:spLocks noGrp="1"/>
          </p:cNvSpPr>
          <p:nvPr>
            <p:ph type="sldNum" sz="quarter" idx="12"/>
          </p:nvPr>
        </p:nvSpPr>
        <p:spPr>
          <a:xfrm>
            <a:off x="4067944" y="5805264"/>
            <a:ext cx="2133600" cy="365125"/>
          </a:xfrm>
          <a:prstGeom prst="rect">
            <a:avLst/>
          </a:prstGeom>
        </p:spPr>
        <p:txBody>
          <a:bodyPr/>
          <a:lstStyle>
            <a:lvl1pPr>
              <a:defRPr/>
            </a:lvl1pPr>
          </a:lstStyle>
          <a:p>
            <a:pPr>
              <a:defRPr/>
            </a:pPr>
            <a:fld id="{9FA5D3D5-F509-4A23-B9A1-BAD44BD4C5ED}" type="slidenum">
              <a:rPr lang="pt-BR"/>
              <a:pPr>
                <a:defRPr/>
              </a:pPr>
              <a:t>‹nº›</a:t>
            </a:fld>
            <a:endParaRPr lang="pt-B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Data 2"/>
          <p:cNvSpPr>
            <a:spLocks noGrp="1"/>
          </p:cNvSpPr>
          <p:nvPr>
            <p:ph type="dt" sz="half" idx="10"/>
          </p:nvPr>
        </p:nvSpPr>
        <p:spPr/>
        <p:txBody>
          <a:bodyPr/>
          <a:lstStyle>
            <a:lvl1pPr>
              <a:defRPr/>
            </a:lvl1pPr>
          </a:lstStyle>
          <a:p>
            <a:pPr>
              <a:defRPr/>
            </a:pPr>
            <a:fld id="{153D2814-AE5A-4B41-BF8A-797FA9B23327}" type="datetimeFigureOut">
              <a:rPr lang="pt-BR"/>
              <a:pPr>
                <a:defRPr/>
              </a:pPr>
              <a:t>09/04/2019</a:t>
            </a:fld>
            <a:endParaRPr lang="pt-BR"/>
          </a:p>
        </p:txBody>
      </p:sp>
      <p:sp>
        <p:nvSpPr>
          <p:cNvPr id="4" name="Espaço Reservado para Rodapé 3"/>
          <p:cNvSpPr>
            <a:spLocks noGrp="1"/>
          </p:cNvSpPr>
          <p:nvPr>
            <p:ph type="ftr" sz="quarter" idx="11"/>
          </p:nvPr>
        </p:nvSpPr>
        <p:spPr/>
        <p:txBody>
          <a:bodyPr/>
          <a:lstStyle>
            <a:lvl1pPr>
              <a:defRPr/>
            </a:lvl1pPr>
          </a:lstStyle>
          <a:p>
            <a:pPr>
              <a:defRPr/>
            </a:pPr>
            <a:endParaRPr/>
          </a:p>
        </p:txBody>
      </p:sp>
      <p:sp>
        <p:nvSpPr>
          <p:cNvPr id="5" name="Espaço Reservado para Número de Slide 4"/>
          <p:cNvSpPr>
            <a:spLocks noGrp="1"/>
          </p:cNvSpPr>
          <p:nvPr>
            <p:ph type="sldNum" sz="quarter" idx="12"/>
          </p:nvPr>
        </p:nvSpPr>
        <p:spPr>
          <a:xfrm>
            <a:off x="4067944" y="5805264"/>
            <a:ext cx="2133600" cy="365125"/>
          </a:xfrm>
          <a:prstGeom prst="rect">
            <a:avLst/>
          </a:prstGeom>
        </p:spPr>
        <p:txBody>
          <a:bodyPr/>
          <a:lstStyle>
            <a:lvl1pPr>
              <a:defRPr/>
            </a:lvl1pPr>
          </a:lstStyle>
          <a:p>
            <a:pPr>
              <a:defRPr/>
            </a:pPr>
            <a:fld id="{26F3D541-FBE5-4996-9B7F-225D904690DB}" type="slidenum">
              <a:rPr lang="pt-BR"/>
              <a:pPr>
                <a:defRPr/>
              </a:pPr>
              <a:t>‹nº›</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lvl1pPr>
              <a:defRPr/>
            </a:lvl1pPr>
          </a:lstStyle>
          <a:p>
            <a:pPr>
              <a:defRPr/>
            </a:pPr>
            <a:fld id="{98569AF6-A3DE-4630-8B7F-587C7CA57794}" type="datetimeFigureOut">
              <a:rPr lang="pt-BR"/>
              <a:pPr>
                <a:defRPr/>
              </a:pPr>
              <a:t>09/04/2019</a:t>
            </a:fld>
            <a:endParaRPr lang="pt-BR"/>
          </a:p>
        </p:txBody>
      </p:sp>
      <p:sp>
        <p:nvSpPr>
          <p:cNvPr id="3" name="Espaço Reservado para Rodapé 2"/>
          <p:cNvSpPr>
            <a:spLocks noGrp="1"/>
          </p:cNvSpPr>
          <p:nvPr>
            <p:ph type="ftr" sz="quarter" idx="11"/>
          </p:nvPr>
        </p:nvSpPr>
        <p:spPr/>
        <p:txBody>
          <a:bodyPr/>
          <a:lstStyle>
            <a:lvl1pPr>
              <a:defRPr/>
            </a:lvl1pPr>
          </a:lstStyle>
          <a:p>
            <a:pPr>
              <a:defRPr/>
            </a:pPr>
            <a:endParaRPr/>
          </a:p>
        </p:txBody>
      </p:sp>
      <p:sp>
        <p:nvSpPr>
          <p:cNvPr id="4" name="Espaço Reservado para Número de Slide 3"/>
          <p:cNvSpPr>
            <a:spLocks noGrp="1"/>
          </p:cNvSpPr>
          <p:nvPr>
            <p:ph type="sldNum" sz="quarter" idx="12"/>
          </p:nvPr>
        </p:nvSpPr>
        <p:spPr>
          <a:xfrm>
            <a:off x="4067944" y="5805264"/>
            <a:ext cx="2133600" cy="365125"/>
          </a:xfrm>
          <a:prstGeom prst="rect">
            <a:avLst/>
          </a:prstGeom>
        </p:spPr>
        <p:txBody>
          <a:bodyPr/>
          <a:lstStyle>
            <a:lvl1pPr>
              <a:defRPr/>
            </a:lvl1pPr>
          </a:lstStyle>
          <a:p>
            <a:pPr>
              <a:defRPr/>
            </a:pPr>
            <a:fld id="{7D60C87B-C7AA-4AE1-BAEE-3097EC2FC7EB}" type="slidenum">
              <a:rPr lang="pt-BR"/>
              <a:pPr>
                <a:defRPr/>
              </a:pPr>
              <a:t>‹nº›</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a:t>Clique para editar o estilo do título mestre</a:t>
            </a: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
        <p:nvSpPr>
          <p:cNvPr id="5" name="Espaço Reservado para Data 4"/>
          <p:cNvSpPr>
            <a:spLocks noGrp="1"/>
          </p:cNvSpPr>
          <p:nvPr>
            <p:ph type="dt" sz="half" idx="10"/>
          </p:nvPr>
        </p:nvSpPr>
        <p:spPr/>
        <p:txBody>
          <a:bodyPr/>
          <a:lstStyle>
            <a:lvl1pPr>
              <a:defRPr/>
            </a:lvl1pPr>
          </a:lstStyle>
          <a:p>
            <a:pPr>
              <a:defRPr/>
            </a:pPr>
            <a:fld id="{96D3FCFE-E7C7-42F1-A600-07BE0CD3EA2C}" type="datetimeFigureOut">
              <a:rPr lang="pt-BR"/>
              <a:pPr>
                <a:defRPr/>
              </a:pPr>
              <a:t>09/04/2019</a:t>
            </a:fld>
            <a:endParaRPr lang="pt-BR"/>
          </a:p>
        </p:txBody>
      </p:sp>
      <p:sp>
        <p:nvSpPr>
          <p:cNvPr id="6" name="Espaço Reservado para Rodapé 5"/>
          <p:cNvSpPr>
            <a:spLocks noGrp="1"/>
          </p:cNvSpPr>
          <p:nvPr>
            <p:ph type="ftr" sz="quarter" idx="11"/>
          </p:nvPr>
        </p:nvSpPr>
        <p:spPr/>
        <p:txBody>
          <a:bodyPr/>
          <a:lstStyle>
            <a:lvl1pPr>
              <a:defRPr/>
            </a:lvl1pPr>
          </a:lstStyle>
          <a:p>
            <a:pPr>
              <a:defRPr/>
            </a:pPr>
            <a:endParaRPr/>
          </a:p>
        </p:txBody>
      </p:sp>
      <p:sp>
        <p:nvSpPr>
          <p:cNvPr id="7" name="Espaço Reservado para Número de Slide 6"/>
          <p:cNvSpPr>
            <a:spLocks noGrp="1"/>
          </p:cNvSpPr>
          <p:nvPr>
            <p:ph type="sldNum" sz="quarter" idx="12"/>
          </p:nvPr>
        </p:nvSpPr>
        <p:spPr>
          <a:xfrm>
            <a:off x="4067944" y="5805264"/>
            <a:ext cx="2133600" cy="365125"/>
          </a:xfrm>
          <a:prstGeom prst="rect">
            <a:avLst/>
          </a:prstGeom>
        </p:spPr>
        <p:txBody>
          <a:bodyPr/>
          <a:lstStyle>
            <a:lvl1pPr>
              <a:defRPr/>
            </a:lvl1pPr>
          </a:lstStyle>
          <a:p>
            <a:pPr>
              <a:defRPr/>
            </a:pPr>
            <a:fld id="{60D86D1B-C409-4B2B-B42A-37D463C63AEB}" type="slidenum">
              <a:rPr lang="pt-BR"/>
              <a:pPr>
                <a:defRPr/>
              </a:pPr>
              <a:t>‹nº›</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a:t>Clique para editar o estilo do título mestre</a:t>
            </a: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
        <p:nvSpPr>
          <p:cNvPr id="5" name="Espaço Reservado para Data 4"/>
          <p:cNvSpPr>
            <a:spLocks noGrp="1"/>
          </p:cNvSpPr>
          <p:nvPr>
            <p:ph type="dt" sz="half" idx="10"/>
          </p:nvPr>
        </p:nvSpPr>
        <p:spPr/>
        <p:txBody>
          <a:bodyPr/>
          <a:lstStyle>
            <a:lvl1pPr>
              <a:defRPr/>
            </a:lvl1pPr>
          </a:lstStyle>
          <a:p>
            <a:pPr>
              <a:defRPr/>
            </a:pPr>
            <a:fld id="{E361056D-42BD-451D-B77F-2A4EF55B2FE9}" type="datetimeFigureOut">
              <a:rPr lang="pt-BR"/>
              <a:pPr>
                <a:defRPr/>
              </a:pPr>
              <a:t>09/04/2019</a:t>
            </a:fld>
            <a:endParaRPr lang="pt-BR"/>
          </a:p>
        </p:txBody>
      </p:sp>
      <p:sp>
        <p:nvSpPr>
          <p:cNvPr id="6" name="Espaço Reservado para Rodapé 5"/>
          <p:cNvSpPr>
            <a:spLocks noGrp="1"/>
          </p:cNvSpPr>
          <p:nvPr>
            <p:ph type="ftr" sz="quarter" idx="11"/>
          </p:nvPr>
        </p:nvSpPr>
        <p:spPr/>
        <p:txBody>
          <a:bodyPr/>
          <a:lstStyle>
            <a:lvl1pPr>
              <a:defRPr/>
            </a:lvl1pPr>
          </a:lstStyle>
          <a:p>
            <a:pPr>
              <a:defRPr/>
            </a:pPr>
            <a:endParaRPr/>
          </a:p>
        </p:txBody>
      </p:sp>
      <p:sp>
        <p:nvSpPr>
          <p:cNvPr id="7" name="Espaço Reservado para Número de Slide 6"/>
          <p:cNvSpPr>
            <a:spLocks noGrp="1"/>
          </p:cNvSpPr>
          <p:nvPr>
            <p:ph type="sldNum" sz="quarter" idx="12"/>
          </p:nvPr>
        </p:nvSpPr>
        <p:spPr>
          <a:xfrm>
            <a:off x="4067944" y="5805264"/>
            <a:ext cx="2133600" cy="365125"/>
          </a:xfrm>
          <a:prstGeom prst="rect">
            <a:avLst/>
          </a:prstGeom>
        </p:spPr>
        <p:txBody>
          <a:bodyPr/>
          <a:lstStyle>
            <a:lvl1pPr>
              <a:defRPr/>
            </a:lvl1pPr>
          </a:lstStyle>
          <a:p>
            <a:pPr>
              <a:defRPr/>
            </a:pPr>
            <a:fld id="{9D50C72F-1A88-43D3-8492-4AA4FDAB1705}" type="slidenum">
              <a:rPr lang="pt-BR"/>
              <a:pPr>
                <a:defRPr/>
              </a:pPr>
              <a:t>‹nº›</a:t>
            </a:fld>
            <a:endParaRPr lang="pt-B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lvl1pPr>
              <a:defRPr/>
            </a:lvl1pPr>
          </a:lstStyle>
          <a:p>
            <a:pPr>
              <a:defRPr/>
            </a:pPr>
            <a:fld id="{1BCA4FB1-9355-448A-B9E3-96A409DDA926}" type="datetimeFigureOut">
              <a:rPr lang="pt-BR"/>
              <a:pPr>
                <a:defRPr/>
              </a:pPr>
              <a:t>09/04/2019</a:t>
            </a:fld>
            <a:endParaRPr lang="pt-BR"/>
          </a:p>
        </p:txBody>
      </p:sp>
      <p:sp>
        <p:nvSpPr>
          <p:cNvPr id="5" name="Espaço Reservado para Rodapé 4"/>
          <p:cNvSpPr>
            <a:spLocks noGrp="1"/>
          </p:cNvSpPr>
          <p:nvPr>
            <p:ph type="ftr" sz="quarter" idx="11"/>
          </p:nvPr>
        </p:nvSpPr>
        <p:spPr/>
        <p:txBody>
          <a:bodyPr/>
          <a:lstStyle>
            <a:lvl1pPr>
              <a:defRPr/>
            </a:lvl1pPr>
          </a:lstStyle>
          <a:p>
            <a:pPr>
              <a:defRPr/>
            </a:pPr>
            <a:endParaRPr/>
          </a:p>
        </p:txBody>
      </p:sp>
      <p:sp>
        <p:nvSpPr>
          <p:cNvPr id="6" name="Espaço Reservado para Número de Slide 5"/>
          <p:cNvSpPr>
            <a:spLocks noGrp="1"/>
          </p:cNvSpPr>
          <p:nvPr>
            <p:ph type="sldNum" sz="quarter" idx="12"/>
          </p:nvPr>
        </p:nvSpPr>
        <p:spPr>
          <a:xfrm>
            <a:off x="4067944" y="5805264"/>
            <a:ext cx="2133600" cy="365125"/>
          </a:xfrm>
          <a:prstGeom prst="rect">
            <a:avLst/>
          </a:prstGeom>
        </p:spPr>
        <p:txBody>
          <a:bodyPr/>
          <a:lstStyle>
            <a:lvl1pPr>
              <a:defRPr/>
            </a:lvl1pPr>
          </a:lstStyle>
          <a:p>
            <a:pPr>
              <a:defRPr/>
            </a:pPr>
            <a:fld id="{8E9FAC07-11E7-4866-A061-661C5B5D4031}" type="slidenum">
              <a:rPr lang="pt-BR"/>
              <a:pPr>
                <a:defRPr/>
              </a:pPr>
              <a:t>‹nº›</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microsoft.com/office/2007/relationships/hdphoto" Target="../media/hdphoto1.wdp"/><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2.png"/><Relationship Id="rId5" Type="http://schemas.openxmlformats.org/officeDocument/2006/relationships/slideLayout" Target="../slideLayouts/slideLayout6.xml"/><Relationship Id="rId10"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3.xml"/><Relationship Id="rId1"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4.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1547664" y="274638"/>
            <a:ext cx="7139136" cy="1143000"/>
          </a:xfrm>
          <a:prstGeom prst="rect">
            <a:avLst/>
          </a:prstGeom>
        </p:spPr>
        <p:txBody>
          <a:bodyPr vert="horz" lIns="91440" tIns="45720" rIns="91440" bIns="45720" rtlCol="0" anchor="ctr">
            <a:normAutofit/>
          </a:bodyPr>
          <a:lstStyle/>
          <a:p>
            <a:r>
              <a:rPr lang="pt-BR" dirty="0"/>
              <a:t>Clique para editar o título mestre</a:t>
            </a:r>
          </a:p>
        </p:txBody>
      </p:sp>
      <p:sp>
        <p:nvSpPr>
          <p:cNvPr id="3" name="Espaço Reservado para Texto 2"/>
          <p:cNvSpPr>
            <a:spLocks noGrp="1"/>
          </p:cNvSpPr>
          <p:nvPr>
            <p:ph type="body" idx="1"/>
          </p:nvPr>
        </p:nvSpPr>
        <p:spPr>
          <a:xfrm>
            <a:off x="457200" y="1844823"/>
            <a:ext cx="8229600" cy="3600401"/>
          </a:xfrm>
          <a:prstGeom prst="rect">
            <a:avLst/>
          </a:prstGeom>
        </p:spPr>
        <p:txBody>
          <a:bodyPr vert="horz" lIns="91440" tIns="45720" rIns="91440" bIns="45720" rtlCol="0">
            <a:normAutofit/>
          </a:body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2"/>
          </p:nvPr>
        </p:nvSpPr>
        <p:spPr>
          <a:xfrm>
            <a:off x="467544" y="6381328"/>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8225DB-41C4-4837-AC28-8C05A5B302BA}" type="datetimeFigureOut">
              <a:rPr lang="pt-BR" smtClean="0"/>
              <a:pPr/>
              <a:t>09/04/2019</a:t>
            </a:fld>
            <a:endParaRPr lang="pt-BR"/>
          </a:p>
        </p:txBody>
      </p:sp>
      <p:sp>
        <p:nvSpPr>
          <p:cNvPr id="5" name="Espaço Reservado para Rodapé 4"/>
          <p:cNvSpPr>
            <a:spLocks noGrp="1"/>
          </p:cNvSpPr>
          <p:nvPr>
            <p:ph type="ftr" sz="quarter" idx="3"/>
          </p:nvPr>
        </p:nvSpPr>
        <p:spPr>
          <a:xfrm>
            <a:off x="3131840" y="6381328"/>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6516216" y="6381328"/>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C4082D-6E86-4F73-AABF-AFA5D875DA86}" type="slidenum">
              <a:rPr lang="pt-BR" smtClean="0"/>
              <a:pPr/>
              <a:t>‹nº›</a:t>
            </a:fld>
            <a:endParaRPr lang="pt-BR"/>
          </a:p>
        </p:txBody>
      </p:sp>
    </p:spTree>
    <p:extLst>
      <p:ext uri="{BB962C8B-B14F-4D97-AF65-F5344CB8AC3E}">
        <p14:creationId xmlns:p14="http://schemas.microsoft.com/office/powerpoint/2010/main" val="2641941545"/>
      </p:ext>
    </p:extLst>
  </p:cSld>
  <p:clrMap bg1="lt1" tx1="dk1" bg2="lt2" tx2="dk2" accent1="accent1" accent2="accent2" accent3="accent3" accent4="accent4" accent5="accent5" accent6="accent6" hlink="hlink" folHlink="folHlink"/>
  <p:sldLayoutIdLst>
    <p:sldLayoutId id="2147483674"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1" cstate="print">
            <a:extLst>
              <a:ext uri="{BEBA8EAE-BF5A-486C-A8C5-ECC9F3942E4B}">
                <a14:imgProps xmlns:a14="http://schemas.microsoft.com/office/drawing/2010/main">
                  <a14:imgLayer r:embed="rId12">
                    <a14:imgEffect>
                      <a14:artisticCrisscrossEtching/>
                    </a14:imgEffect>
                    <a14:imgEffect>
                      <a14:sharpenSoften amount="-1000"/>
                    </a14:imgEffect>
                    <a14:imgEffect>
                      <a14:brightnessContrast bright="1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16386" name="Espaço Reservado para Título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pt-BR" dirty="0"/>
              <a:t>Clique para editar o título mestre</a:t>
            </a:r>
          </a:p>
        </p:txBody>
      </p:sp>
      <p:sp>
        <p:nvSpPr>
          <p:cNvPr id="16387" name="Espaço Reservado para Texto 2"/>
          <p:cNvSpPr>
            <a:spLocks noGrp="1"/>
          </p:cNvSpPr>
          <p:nvPr>
            <p:ph type="body" idx="1"/>
          </p:nvPr>
        </p:nvSpPr>
        <p:spPr bwMode="auto">
          <a:xfrm>
            <a:off x="457200" y="1600200"/>
            <a:ext cx="8229600" cy="38449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2"/>
          </p:nvPr>
        </p:nvSpPr>
        <p:spPr>
          <a:xfrm>
            <a:off x="1547664" y="6492875"/>
            <a:ext cx="177356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a:defRPr/>
            </a:pPr>
            <a:fld id="{1BB39CCB-CBAF-439B-BB69-333ED4E8A66E}" type="datetimeFigureOut">
              <a:rPr lang="pt-BR"/>
              <a:pPr>
                <a:defRPr/>
              </a:pPr>
              <a:t>09/04/2019</a:t>
            </a:fld>
            <a:endParaRPr lang="pt-BR"/>
          </a:p>
        </p:txBody>
      </p:sp>
      <p:sp>
        <p:nvSpPr>
          <p:cNvPr id="5" name="Espaço Reservado para Rodapé 4"/>
          <p:cNvSpPr>
            <a:spLocks noGrp="1"/>
          </p:cNvSpPr>
          <p:nvPr>
            <p:ph type="ftr" sz="quarter" idx="3"/>
          </p:nvPr>
        </p:nvSpPr>
        <p:spPr>
          <a:xfrm>
            <a:off x="3275856" y="6492875"/>
            <a:ext cx="2895600" cy="365125"/>
          </a:xfrm>
          <a:prstGeom prst="rect">
            <a:avLst/>
          </a:prstGeom>
        </p:spPr>
        <p:txBody>
          <a:bodyPr vert="horz" lIns="91440" tIns="45720" rIns="91440" bIns="45720" rtlCol="0" anchor="ctr"/>
          <a:lstStyle>
            <a:lvl1pPr algn="ctr" fontAlgn="auto">
              <a:spcBef>
                <a:spcPts val="0"/>
              </a:spcBef>
              <a:spcAft>
                <a:spcPts val="0"/>
              </a:spcAft>
              <a:defRPr lang="pt-BR" dirty="0">
                <a:latin typeface="+mn-lt"/>
              </a:defRPr>
            </a:lvl1pPr>
          </a:lstStyle>
          <a:p>
            <a:pPr>
              <a:defRPr/>
            </a:pPr>
            <a:endParaRPr/>
          </a:p>
        </p:txBody>
      </p:sp>
      <p:sp>
        <p:nvSpPr>
          <p:cNvPr id="7" name="Espaço Reservado para Número de Slide 5"/>
          <p:cNvSpPr txBox="1">
            <a:spLocks/>
          </p:cNvSpPr>
          <p:nvPr userDrawn="1"/>
        </p:nvSpPr>
        <p:spPr>
          <a:xfrm>
            <a:off x="6974904" y="6448251"/>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bg1">
                    <a:lumMod val="50000"/>
                  </a:schemeClr>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7B90D35-93DE-452E-84A9-01CEA4F51206}" type="slidenum">
              <a:rPr kumimoji="0" lang="pt-BR" sz="1200" b="1"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pt-BR" sz="1200" b="1" i="0" u="none" strike="noStrike" kern="1200" cap="none" spc="0" normalizeH="0" baseline="0" noProof="0" dirty="0">
              <a:ln>
                <a:noFill/>
              </a:ln>
              <a:solidFill>
                <a:schemeClr val="tx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63"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Lst>
  <p:txStyles>
    <p:titleStyle>
      <a:lvl1pPr algn="ctr" rtl="0" fontAlgn="base">
        <a:spcBef>
          <a:spcPct val="0"/>
        </a:spcBef>
        <a:spcAft>
          <a:spcPct val="0"/>
        </a:spcAft>
        <a:defRPr sz="44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a:solidFill>
            <a:schemeClr val="tx1"/>
          </a:solidFill>
          <a:latin typeface="+mn-lt"/>
        </a:defRPr>
      </a:lvl2pPr>
      <a:lvl3pPr marL="1143000" indent="-228600" algn="l" rtl="0" fontAlgn="base">
        <a:spcBef>
          <a:spcPct val="20000"/>
        </a:spcBef>
        <a:spcAft>
          <a:spcPct val="0"/>
        </a:spcAft>
        <a:buFont typeface="Arial" charset="0"/>
        <a:buChar char="•"/>
        <a:defRPr sz="2400">
          <a:solidFill>
            <a:schemeClr val="tx1"/>
          </a:solidFill>
          <a:latin typeface="+mn-lt"/>
        </a:defRPr>
      </a:lvl3pPr>
      <a:lvl4pPr marL="1600200" indent="-228600" algn="l" rtl="0" fontAlgn="base">
        <a:spcBef>
          <a:spcPct val="20000"/>
        </a:spcBef>
        <a:spcAft>
          <a:spcPct val="0"/>
        </a:spcAft>
        <a:buFont typeface="Arial" charset="0"/>
        <a:buChar char="–"/>
        <a:defRPr sz="2000">
          <a:solidFill>
            <a:schemeClr val="tx1"/>
          </a:solidFill>
          <a:latin typeface="+mn-lt"/>
        </a:defRPr>
      </a:lvl4pPr>
      <a:lvl5pPr marL="2057400" indent="-228600" algn="l" rtl="0" fontAlgn="base">
        <a:spcBef>
          <a:spcPct val="20000"/>
        </a:spcBef>
        <a:spcAft>
          <a:spcPct val="0"/>
        </a:spcAft>
        <a:buFont typeface="Arial" charset="0"/>
        <a:buChar char="»"/>
        <a:defRPr sz="2000">
          <a:solidFill>
            <a:schemeClr val="tx1"/>
          </a:solidFill>
          <a:latin typeface="+mn-lt"/>
        </a:defRPr>
      </a:lvl5pPr>
      <a:lvl6pPr marL="2514600" indent="-228600" algn="l" rtl="0" fontAlgn="base">
        <a:spcBef>
          <a:spcPct val="20000"/>
        </a:spcBef>
        <a:spcAft>
          <a:spcPct val="0"/>
        </a:spcAft>
        <a:buFont typeface="Arial" charset="0"/>
        <a:buChar char="»"/>
        <a:defRPr sz="2000">
          <a:solidFill>
            <a:schemeClr val="tx1"/>
          </a:solidFill>
          <a:latin typeface="+mn-lt"/>
        </a:defRPr>
      </a:lvl6pPr>
      <a:lvl7pPr marL="2971800" indent="-228600" algn="l" rtl="0" fontAlgn="base">
        <a:spcBef>
          <a:spcPct val="20000"/>
        </a:spcBef>
        <a:spcAft>
          <a:spcPct val="0"/>
        </a:spcAft>
        <a:buFont typeface="Arial" charset="0"/>
        <a:buChar char="»"/>
        <a:defRPr sz="2000">
          <a:solidFill>
            <a:schemeClr val="tx1"/>
          </a:solidFill>
          <a:latin typeface="+mn-lt"/>
        </a:defRPr>
      </a:lvl7pPr>
      <a:lvl8pPr marL="3429000" indent="-228600" algn="l" rtl="0" fontAlgn="base">
        <a:spcBef>
          <a:spcPct val="20000"/>
        </a:spcBef>
        <a:spcAft>
          <a:spcPct val="0"/>
        </a:spcAft>
        <a:buFont typeface="Arial" charset="0"/>
        <a:buChar char="»"/>
        <a:defRPr sz="2000">
          <a:solidFill>
            <a:schemeClr val="tx1"/>
          </a:solidFill>
          <a:latin typeface="+mn-lt"/>
        </a:defRPr>
      </a:lvl8pPr>
      <a:lvl9pPr marL="3886200" indent="-228600" algn="l" rtl="0" fontAlgn="base">
        <a:spcBef>
          <a:spcPct val="20000"/>
        </a:spcBef>
        <a:spcAft>
          <a:spcPct val="0"/>
        </a:spcAft>
        <a:buFont typeface="Arial" charset="0"/>
        <a:buChar char="»"/>
        <a:defRPr sz="2000">
          <a:solidFill>
            <a:schemeClr val="tx1"/>
          </a:solidFill>
          <a:latin typeface="+mn-lt"/>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1547664" y="274638"/>
            <a:ext cx="7139136" cy="1143000"/>
          </a:xfrm>
          <a:prstGeom prst="rect">
            <a:avLst/>
          </a:prstGeom>
        </p:spPr>
        <p:txBody>
          <a:bodyPr vert="horz" lIns="91440" tIns="45720" rIns="91440" bIns="45720" rtlCol="0" anchor="ctr">
            <a:normAutofit/>
          </a:bodyPr>
          <a:lstStyle/>
          <a:p>
            <a:r>
              <a:rPr lang="pt-BR" dirty="0"/>
              <a:t>Clique para editar o título mestre</a:t>
            </a:r>
          </a:p>
        </p:txBody>
      </p:sp>
      <p:sp>
        <p:nvSpPr>
          <p:cNvPr id="3" name="Espaço Reservado para Texto 2"/>
          <p:cNvSpPr>
            <a:spLocks noGrp="1"/>
          </p:cNvSpPr>
          <p:nvPr>
            <p:ph type="body" idx="1"/>
          </p:nvPr>
        </p:nvSpPr>
        <p:spPr>
          <a:xfrm>
            <a:off x="457200" y="1844823"/>
            <a:ext cx="8229600" cy="3600401"/>
          </a:xfrm>
          <a:prstGeom prst="rect">
            <a:avLst/>
          </a:prstGeom>
        </p:spPr>
        <p:txBody>
          <a:bodyPr vert="horz" lIns="91440" tIns="45720" rIns="91440" bIns="45720" rtlCol="0">
            <a:normAutofit/>
          </a:body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2"/>
          </p:nvPr>
        </p:nvSpPr>
        <p:spPr>
          <a:xfrm>
            <a:off x="467544" y="6381328"/>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8225DB-41C4-4837-AC28-8C05A5B302BA}" type="datetimeFigureOut">
              <a:rPr lang="pt-BR" smtClean="0">
                <a:solidFill>
                  <a:prstClr val="black">
                    <a:tint val="75000"/>
                  </a:prstClr>
                </a:solidFill>
              </a:rPr>
              <a:pPr/>
              <a:t>09/04/2019</a:t>
            </a:fld>
            <a:endParaRPr lang="pt-BR">
              <a:solidFill>
                <a:prstClr val="black">
                  <a:tint val="75000"/>
                </a:prstClr>
              </a:solidFill>
            </a:endParaRPr>
          </a:p>
        </p:txBody>
      </p:sp>
      <p:sp>
        <p:nvSpPr>
          <p:cNvPr id="5" name="Espaço Reservado para Rodapé 4"/>
          <p:cNvSpPr>
            <a:spLocks noGrp="1"/>
          </p:cNvSpPr>
          <p:nvPr>
            <p:ph type="ftr" sz="quarter" idx="3"/>
          </p:nvPr>
        </p:nvSpPr>
        <p:spPr>
          <a:xfrm>
            <a:off x="3131840" y="6381328"/>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solidFill>
                <a:prstClr val="black">
                  <a:tint val="75000"/>
                </a:prstClr>
              </a:solidFill>
            </a:endParaRPr>
          </a:p>
        </p:txBody>
      </p:sp>
      <p:sp>
        <p:nvSpPr>
          <p:cNvPr id="6" name="Espaço Reservado para Número de Slide 5"/>
          <p:cNvSpPr>
            <a:spLocks noGrp="1"/>
          </p:cNvSpPr>
          <p:nvPr>
            <p:ph type="sldNum" sz="quarter" idx="4"/>
          </p:nvPr>
        </p:nvSpPr>
        <p:spPr>
          <a:xfrm>
            <a:off x="6516216" y="6381328"/>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C4082D-6E86-4F73-AABF-AFA5D875DA86}"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1576058279"/>
      </p:ext>
    </p:extLst>
  </p:cSld>
  <p:clrMap bg1="lt1" tx1="dk1" bg2="lt2" tx2="dk2" accent1="accent1" accent2="accent2" accent3="accent3" accent4="accent4" accent5="accent5" accent6="accent6" hlink="hlink" folHlink="folHlink"/>
  <p:sldLayoutIdLst>
    <p:sldLayoutId id="2147483676"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1547664" y="274638"/>
            <a:ext cx="7139136" cy="1143000"/>
          </a:xfrm>
          <a:prstGeom prst="rect">
            <a:avLst/>
          </a:prstGeom>
        </p:spPr>
        <p:txBody>
          <a:bodyPr vert="horz" lIns="91440" tIns="45720" rIns="91440" bIns="45720" rtlCol="0" anchor="ctr">
            <a:normAutofit/>
          </a:bodyPr>
          <a:lstStyle/>
          <a:p>
            <a:r>
              <a:rPr lang="pt-BR" dirty="0"/>
              <a:t>Clique para editar o título mestre</a:t>
            </a:r>
          </a:p>
        </p:txBody>
      </p:sp>
      <p:sp>
        <p:nvSpPr>
          <p:cNvPr id="3" name="Espaço Reservado para Texto 2"/>
          <p:cNvSpPr>
            <a:spLocks noGrp="1"/>
          </p:cNvSpPr>
          <p:nvPr>
            <p:ph type="body" idx="1"/>
          </p:nvPr>
        </p:nvSpPr>
        <p:spPr>
          <a:xfrm>
            <a:off x="457200" y="1844823"/>
            <a:ext cx="8229600" cy="3600401"/>
          </a:xfrm>
          <a:prstGeom prst="rect">
            <a:avLst/>
          </a:prstGeom>
        </p:spPr>
        <p:txBody>
          <a:bodyPr vert="horz" lIns="91440" tIns="45720" rIns="91440" bIns="45720" rtlCol="0">
            <a:normAutofit/>
          </a:body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2"/>
          </p:nvPr>
        </p:nvSpPr>
        <p:spPr>
          <a:xfrm>
            <a:off x="467544" y="6381328"/>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8225DB-41C4-4837-AC28-8C05A5B302BA}" type="datetimeFigureOut">
              <a:rPr lang="pt-BR" smtClean="0">
                <a:solidFill>
                  <a:prstClr val="black">
                    <a:tint val="75000"/>
                  </a:prstClr>
                </a:solidFill>
              </a:rPr>
              <a:pPr/>
              <a:t>09/04/2019</a:t>
            </a:fld>
            <a:endParaRPr lang="pt-BR">
              <a:solidFill>
                <a:prstClr val="black">
                  <a:tint val="75000"/>
                </a:prstClr>
              </a:solidFill>
            </a:endParaRPr>
          </a:p>
        </p:txBody>
      </p:sp>
      <p:sp>
        <p:nvSpPr>
          <p:cNvPr id="5" name="Espaço Reservado para Rodapé 4"/>
          <p:cNvSpPr>
            <a:spLocks noGrp="1"/>
          </p:cNvSpPr>
          <p:nvPr>
            <p:ph type="ftr" sz="quarter" idx="3"/>
          </p:nvPr>
        </p:nvSpPr>
        <p:spPr>
          <a:xfrm>
            <a:off x="3131840" y="6381328"/>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solidFill>
                <a:prstClr val="black">
                  <a:tint val="75000"/>
                </a:prstClr>
              </a:solidFill>
            </a:endParaRPr>
          </a:p>
        </p:txBody>
      </p:sp>
      <p:sp>
        <p:nvSpPr>
          <p:cNvPr id="6" name="Espaço Reservado para Número de Slide 5"/>
          <p:cNvSpPr>
            <a:spLocks noGrp="1"/>
          </p:cNvSpPr>
          <p:nvPr>
            <p:ph type="sldNum" sz="quarter" idx="4"/>
          </p:nvPr>
        </p:nvSpPr>
        <p:spPr>
          <a:xfrm>
            <a:off x="6516216" y="6381328"/>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C4082D-6E86-4F73-AABF-AFA5D875DA86}"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1559120499"/>
      </p:ext>
    </p:extLst>
  </p:cSld>
  <p:clrMap bg1="lt1" tx1="dk1" bg2="lt2" tx2="dk2" accent1="accent1" accent2="accent2" accent3="accent3" accent4="accent4" accent5="accent5" accent6="accent6" hlink="hlink" folHlink="folHlink"/>
  <p:sldLayoutIdLst>
    <p:sldLayoutId id="2147483678"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ai.stanford.edu/~ronnyk/2009controlledExperimentsOnTheWebSurvey.pdf"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facebook.github.io/planout/" TargetMode="External"/><Relationship Id="rId4" Type="http://schemas.openxmlformats.org/officeDocument/2006/relationships/hyperlink" Target="https://kubernetes.io/"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8.wmf"/><Relationship Id="rId5" Type="http://schemas.openxmlformats.org/officeDocument/2006/relationships/oleObject" Target="../embeddings/oleObject1.bin"/><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10.pn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22.png"/><Relationship Id="rId4" Type="http://schemas.openxmlformats.org/officeDocument/2006/relationships/hyperlink" Target="http://www.wikiwand.com/en/Octant_(solid_geometry)"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hyperlink" Target="https://www.mrdevops-gitlab.com/ParasiteWatch/ParasiteWatch/tree/master"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hyperlink" Target="http://www.netlib.org/blas/" TargetMode="External"/><Relationship Id="rId3" Type="http://schemas.openxmlformats.org/officeDocument/2006/relationships/hyperlink" Target="http://tensorly.org/stable/home.html" TargetMode="External"/><Relationship Id="rId7" Type="http://schemas.openxmlformats.org/officeDocument/2006/relationships/hyperlink" Target="https://www.python.org/downloads/release/python-370/"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pandas.pydata.org/" TargetMode="External"/><Relationship Id="rId5" Type="http://schemas.openxmlformats.org/officeDocument/2006/relationships/hyperlink" Target="http://www.numpy.org/" TargetMode="External"/><Relationship Id="rId4" Type="http://schemas.openxmlformats.org/officeDocument/2006/relationships/hyperlink" Target="https://www.scipy.org/"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80.png"/></Relationships>
</file>

<file path=ppt/slides/_rels/slide5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gitlab.com/hneri/measuresoftgram/"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s://www.mrdevops-gitlab.com/plataforma-de-desenvolvimento-continuo-para-iot/chef"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tensorly/tensorly/tree/master/tensorly/tests"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http://www.bookmetrix.com/detail/book/c96d4bed-b58c-4fc0-9397-d8254be19de8#citations"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dx.doi.org/10.1145/3239235.3267438"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07504" y="2232023"/>
            <a:ext cx="8856984" cy="1470025"/>
          </a:xfrm>
        </p:spPr>
        <p:txBody>
          <a:bodyPr>
            <a:noAutofit/>
          </a:bodyPr>
          <a:lstStyle/>
          <a:p>
            <a:r>
              <a:rPr lang="en-US" sz="3600" b="1" dirty="0" err="1"/>
              <a:t>MeasureSoftGram</a:t>
            </a:r>
            <a:r>
              <a:rPr lang="en-US" sz="3600" b="1" dirty="0"/>
              <a:t>: </a:t>
            </a:r>
            <a:r>
              <a:rPr lang="pt-BR" sz="3600" dirty="0"/>
              <a:t>uma proposta de observação multidimensional da qualidade de produto de software em ambientes de desenvolvimento e experimentação contínua</a:t>
            </a:r>
            <a:endParaRPr lang="en-US" sz="3600" dirty="0"/>
          </a:p>
        </p:txBody>
      </p:sp>
      <p:sp>
        <p:nvSpPr>
          <p:cNvPr id="5" name="Subtítulo 2"/>
          <p:cNvSpPr>
            <a:spLocks noGrp="1"/>
          </p:cNvSpPr>
          <p:nvPr>
            <p:ph type="subTitle" idx="1"/>
          </p:nvPr>
        </p:nvSpPr>
        <p:spPr>
          <a:xfrm>
            <a:off x="1371600" y="4412704"/>
            <a:ext cx="6400800" cy="1752600"/>
          </a:xfrm>
        </p:spPr>
        <p:txBody>
          <a:bodyPr>
            <a:normAutofit fontScale="92500"/>
          </a:bodyPr>
          <a:lstStyle/>
          <a:p>
            <a:r>
              <a:rPr lang="pt-BR" b="1" dirty="0"/>
              <a:t>Exame de Qualificação de Doutorado</a:t>
            </a:r>
          </a:p>
          <a:p>
            <a:r>
              <a:rPr lang="pt-BR" sz="2400" b="1" dirty="0" err="1">
                <a:solidFill>
                  <a:schemeClr val="tx1">
                    <a:lumMod val="65000"/>
                    <a:lumOff val="35000"/>
                  </a:schemeClr>
                </a:solidFill>
              </a:rPr>
              <a:t>Hilmer</a:t>
            </a:r>
            <a:r>
              <a:rPr lang="pt-BR" sz="2400" b="1" dirty="0">
                <a:solidFill>
                  <a:schemeClr val="tx1">
                    <a:lumMod val="65000"/>
                    <a:lumOff val="35000"/>
                  </a:schemeClr>
                </a:solidFill>
              </a:rPr>
              <a:t> Rodrigues Neri</a:t>
            </a:r>
          </a:p>
          <a:p>
            <a:r>
              <a:rPr lang="pt-BR" sz="2400" b="1" dirty="0">
                <a:solidFill>
                  <a:schemeClr val="tx1">
                    <a:lumMod val="65000"/>
                    <a:lumOff val="35000"/>
                  </a:schemeClr>
                </a:solidFill>
              </a:rPr>
              <a:t>Orientador: Guilherme Horta Travassos</a:t>
            </a:r>
            <a:endParaRPr lang="en-US" sz="2400" b="1" dirty="0">
              <a:solidFill>
                <a:schemeClr val="tx1">
                  <a:lumMod val="65000"/>
                  <a:lumOff val="35000"/>
                </a:schemeClr>
              </a:solidFill>
            </a:endParaRPr>
          </a:p>
        </p:txBody>
      </p:sp>
    </p:spTree>
    <p:extLst>
      <p:ext uri="{BB962C8B-B14F-4D97-AF65-F5344CB8AC3E}">
        <p14:creationId xmlns:p14="http://schemas.microsoft.com/office/powerpoint/2010/main" val="543078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a:solidFill>
                  <a:schemeClr val="accent2"/>
                </a:solidFill>
              </a:rPr>
              <a:t>O </a:t>
            </a:r>
            <a:r>
              <a:rPr lang="en-US" altLang="ko-KR" sz="4000" dirty="0" err="1">
                <a:solidFill>
                  <a:schemeClr val="accent2"/>
                </a:solidFill>
              </a:rPr>
              <a:t>Problema</a:t>
            </a:r>
            <a:endParaRPr lang="ko-KR" altLang="en-US" sz="4000" dirty="0">
              <a:solidFill>
                <a:schemeClr val="accent2"/>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sz="2000" dirty="0">
              <a:solidFill>
                <a:srgbClr val="C0504D"/>
              </a:solidFill>
            </a:endParaRPr>
          </a:p>
        </p:txBody>
      </p:sp>
      <p:sp>
        <p:nvSpPr>
          <p:cNvPr id="11" name="Content Placeholder 13">
            <a:extLst>
              <a:ext uri="{FF2B5EF4-FFF2-40B4-BE49-F238E27FC236}">
                <a16:creationId xmlns:a16="http://schemas.microsoft.com/office/drawing/2014/main" id="{91B9E587-D639-B24A-8640-47ABFC526B4D}"/>
              </a:ext>
            </a:extLst>
          </p:cNvPr>
          <p:cNvSpPr>
            <a:spLocks noGrp="1"/>
          </p:cNvSpPr>
          <p:nvPr>
            <p:ph idx="1"/>
          </p:nvPr>
        </p:nvSpPr>
        <p:spPr>
          <a:xfrm>
            <a:off x="457200" y="1412776"/>
            <a:ext cx="8229600" cy="4525963"/>
          </a:xfrm>
        </p:spPr>
        <p:txBody>
          <a:bodyPr>
            <a:normAutofit fontScale="92500" lnSpcReduction="20000"/>
          </a:bodyPr>
          <a:lstStyle/>
          <a:p>
            <a:pPr marL="0" indent="0" algn="ctr">
              <a:buNone/>
            </a:pPr>
            <a:endParaRPr lang="pt-BR" dirty="0"/>
          </a:p>
          <a:p>
            <a:pPr marL="0" indent="0" algn="ctr">
              <a:buNone/>
            </a:pPr>
            <a:r>
              <a:rPr lang="pt-BR" dirty="0"/>
              <a:t>A observação da qualidade de produto de software de forma unidimensional (linear), impede a percepção das relações entre suas características e </a:t>
            </a:r>
            <a:r>
              <a:rPr lang="pt-BR" dirty="0" err="1"/>
              <a:t>subcaracterísticas</a:t>
            </a:r>
            <a:r>
              <a:rPr lang="pt-BR" dirty="0"/>
              <a:t>.</a:t>
            </a:r>
          </a:p>
          <a:p>
            <a:pPr marL="0" indent="0" algn="ctr">
              <a:buNone/>
            </a:pPr>
            <a:endParaRPr lang="pt-BR" dirty="0"/>
          </a:p>
          <a:p>
            <a:pPr marL="0" indent="0">
              <a:buNone/>
            </a:pPr>
            <a:r>
              <a:rPr lang="pt-BR" dirty="0"/>
              <a:t>Portanto,</a:t>
            </a:r>
          </a:p>
          <a:p>
            <a:pPr marL="0" indent="0" algn="ctr">
              <a:buNone/>
            </a:pPr>
            <a:endParaRPr lang="pt-BR" sz="1000" dirty="0"/>
          </a:p>
          <a:p>
            <a:pPr marL="0" indent="0" algn="ctr">
              <a:buNone/>
            </a:pPr>
            <a:r>
              <a:rPr lang="pt-BR" u="sng" dirty="0"/>
              <a:t>os efeitos das relações e também os colaterais, são desconhecidos e isso afeta a qualidade e por conseguinte compromete a tomada de decisão.</a:t>
            </a:r>
          </a:p>
        </p:txBody>
      </p:sp>
    </p:spTree>
    <p:extLst>
      <p:ext uri="{BB962C8B-B14F-4D97-AF65-F5344CB8AC3E}">
        <p14:creationId xmlns:p14="http://schemas.microsoft.com/office/powerpoint/2010/main" val="4049117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Objetivo</a:t>
            </a:r>
            <a:endParaRPr lang="ko-KR" altLang="en-US" sz="4000" dirty="0">
              <a:solidFill>
                <a:schemeClr val="accent2"/>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sz="2000" dirty="0">
              <a:solidFill>
                <a:srgbClr val="C0504D"/>
              </a:solidFill>
            </a:endParaRPr>
          </a:p>
        </p:txBody>
      </p:sp>
      <p:sp>
        <p:nvSpPr>
          <p:cNvPr id="13" name="Retângulo 12">
            <a:extLst>
              <a:ext uri="{FF2B5EF4-FFF2-40B4-BE49-F238E27FC236}">
                <a16:creationId xmlns:a16="http://schemas.microsoft.com/office/drawing/2014/main" id="{BB826D68-EBA0-6C48-BB14-BE1010DD4282}"/>
              </a:ext>
            </a:extLst>
          </p:cNvPr>
          <p:cNvSpPr/>
          <p:nvPr/>
        </p:nvSpPr>
        <p:spPr>
          <a:xfrm>
            <a:off x="45690" y="1118349"/>
            <a:ext cx="2438078" cy="4893647"/>
          </a:xfrm>
          <a:prstGeom prst="rect">
            <a:avLst/>
          </a:prstGeom>
        </p:spPr>
        <p:txBody>
          <a:bodyPr wrap="square">
            <a:spAutoFit/>
          </a:bodyPr>
          <a:lstStyle/>
          <a:p>
            <a:pPr indent="9525">
              <a:spcBef>
                <a:spcPts val="0"/>
              </a:spcBef>
              <a:spcAft>
                <a:spcPts val="0"/>
              </a:spcAft>
            </a:pPr>
            <a:r>
              <a:rPr lang="pt-BR" sz="2400" b="1" dirty="0">
                <a:solidFill>
                  <a:srgbClr val="000000"/>
                </a:solidFill>
                <a:latin typeface="Calibri" panose="020F0502020204030204" pitchFamily="34" charset="0"/>
              </a:rPr>
              <a:t>Analisar </a:t>
            </a:r>
            <a:br>
              <a:rPr lang="pt-BR" sz="2400" dirty="0"/>
            </a:br>
            <a:endParaRPr lang="pt-BR" sz="2400" dirty="0"/>
          </a:p>
          <a:p>
            <a:pPr indent="9525">
              <a:spcBef>
                <a:spcPts val="0"/>
              </a:spcBef>
              <a:spcAft>
                <a:spcPts val="0"/>
              </a:spcAft>
            </a:pPr>
            <a:br>
              <a:rPr lang="pt-BR" sz="2400" dirty="0"/>
            </a:br>
            <a:r>
              <a:rPr lang="pt-BR" sz="2400" b="1" dirty="0">
                <a:solidFill>
                  <a:srgbClr val="000000"/>
                </a:solidFill>
                <a:latin typeface="Calibri" panose="020F0502020204030204" pitchFamily="34" charset="0"/>
              </a:rPr>
              <a:t>com o propósito  de</a:t>
            </a:r>
          </a:p>
          <a:p>
            <a:pPr indent="330200">
              <a:spcBef>
                <a:spcPts val="0"/>
              </a:spcBef>
              <a:spcAft>
                <a:spcPts val="0"/>
              </a:spcAft>
            </a:pPr>
            <a:br>
              <a:rPr lang="pt-BR" sz="2400" b="1" dirty="0">
                <a:solidFill>
                  <a:srgbClr val="000000"/>
                </a:solidFill>
                <a:latin typeface="Calibri" panose="020F0502020204030204" pitchFamily="34" charset="0"/>
              </a:rPr>
            </a:br>
            <a:br>
              <a:rPr lang="pt-BR" sz="2400" b="1" dirty="0">
                <a:solidFill>
                  <a:srgbClr val="000000"/>
                </a:solidFill>
                <a:latin typeface="Calibri" panose="020F0502020204030204" pitchFamily="34" charset="0"/>
              </a:rPr>
            </a:br>
            <a:br>
              <a:rPr lang="pt-BR" sz="2400" b="1" dirty="0">
                <a:solidFill>
                  <a:srgbClr val="000000"/>
                </a:solidFill>
                <a:latin typeface="Calibri" panose="020F0502020204030204" pitchFamily="34" charset="0"/>
              </a:rPr>
            </a:br>
            <a:r>
              <a:rPr lang="pt-BR" sz="2400" b="1" dirty="0">
                <a:solidFill>
                  <a:srgbClr val="000000"/>
                </a:solidFill>
                <a:latin typeface="Calibri" panose="020F0502020204030204" pitchFamily="34" charset="0"/>
              </a:rPr>
              <a:t>com respeito à </a:t>
            </a:r>
          </a:p>
          <a:p>
            <a:pPr indent="9525">
              <a:spcBef>
                <a:spcPts val="0"/>
              </a:spcBef>
              <a:spcAft>
                <a:spcPts val="0"/>
              </a:spcAft>
            </a:pPr>
            <a:endParaRPr lang="pt-BR" sz="2400" b="1" dirty="0">
              <a:solidFill>
                <a:srgbClr val="000000"/>
              </a:solidFill>
              <a:latin typeface="Calibri" panose="020F0502020204030204" pitchFamily="34" charset="0"/>
            </a:endParaRPr>
          </a:p>
          <a:p>
            <a:pPr indent="9525">
              <a:spcBef>
                <a:spcPts val="0"/>
              </a:spcBef>
              <a:spcAft>
                <a:spcPts val="0"/>
              </a:spcAft>
            </a:pPr>
            <a:r>
              <a:rPr lang="pt-BR" sz="2400" b="1" dirty="0">
                <a:solidFill>
                  <a:srgbClr val="000000"/>
                </a:solidFill>
                <a:latin typeface="Calibri" panose="020F0502020204030204" pitchFamily="34" charset="0"/>
              </a:rPr>
              <a:t>do ponto de vista </a:t>
            </a:r>
          </a:p>
          <a:p>
            <a:pPr indent="9525">
              <a:spcBef>
                <a:spcPts val="0"/>
              </a:spcBef>
              <a:spcAft>
                <a:spcPts val="0"/>
              </a:spcAft>
            </a:pPr>
            <a:endParaRPr lang="pt-BR" sz="2400" b="1" dirty="0">
              <a:solidFill>
                <a:srgbClr val="000000"/>
              </a:solidFill>
              <a:latin typeface="Calibri" panose="020F0502020204030204" pitchFamily="34" charset="0"/>
            </a:endParaRPr>
          </a:p>
          <a:p>
            <a:pPr indent="9525">
              <a:spcBef>
                <a:spcPts val="0"/>
              </a:spcBef>
              <a:spcAft>
                <a:spcPts val="0"/>
              </a:spcAft>
            </a:pPr>
            <a:r>
              <a:rPr lang="pt-BR" sz="2400" b="1" dirty="0">
                <a:solidFill>
                  <a:srgbClr val="000000"/>
                </a:solidFill>
                <a:latin typeface="Calibri" panose="020F0502020204030204" pitchFamily="34" charset="0"/>
              </a:rPr>
              <a:t>no contexto </a:t>
            </a:r>
            <a:endParaRPr lang="pt-BR" sz="2400" dirty="0"/>
          </a:p>
        </p:txBody>
      </p:sp>
      <p:sp>
        <p:nvSpPr>
          <p:cNvPr id="14" name="Retângulo 13">
            <a:extLst>
              <a:ext uri="{FF2B5EF4-FFF2-40B4-BE49-F238E27FC236}">
                <a16:creationId xmlns:a16="http://schemas.microsoft.com/office/drawing/2014/main" id="{18EB524E-FEC7-7F48-96EF-81C260D77A6A}"/>
              </a:ext>
            </a:extLst>
          </p:cNvPr>
          <p:cNvSpPr/>
          <p:nvPr/>
        </p:nvSpPr>
        <p:spPr>
          <a:xfrm>
            <a:off x="2483768" y="1118349"/>
            <a:ext cx="6660232" cy="5262979"/>
          </a:xfrm>
          <a:prstGeom prst="rect">
            <a:avLst/>
          </a:prstGeom>
        </p:spPr>
        <p:txBody>
          <a:bodyPr wrap="square">
            <a:spAutoFit/>
          </a:bodyPr>
          <a:lstStyle/>
          <a:p>
            <a:pPr>
              <a:spcBef>
                <a:spcPts val="0"/>
              </a:spcBef>
              <a:spcAft>
                <a:spcPts val="0"/>
              </a:spcAft>
            </a:pPr>
            <a:r>
              <a:rPr lang="pt-BR" sz="2400" dirty="0">
                <a:solidFill>
                  <a:srgbClr val="000000"/>
                </a:solidFill>
                <a:latin typeface="+mn-lt"/>
              </a:rPr>
              <a:t>a qualidade de sistemas de software web (produto e uso) em ambientes de engenharia de soft. contínua</a:t>
            </a:r>
            <a:endParaRPr lang="pt-BR" sz="2400" dirty="0">
              <a:latin typeface="+mn-lt"/>
            </a:endParaRPr>
          </a:p>
          <a:p>
            <a:pPr>
              <a:spcBef>
                <a:spcPts val="0"/>
              </a:spcBef>
              <a:spcAft>
                <a:spcPts val="0"/>
              </a:spcAft>
            </a:pPr>
            <a:br>
              <a:rPr lang="pt-BR" sz="2400" dirty="0">
                <a:latin typeface="+mn-lt"/>
              </a:rPr>
            </a:br>
            <a:r>
              <a:rPr lang="pt-BR" sz="2400" dirty="0">
                <a:solidFill>
                  <a:srgbClr val="000000"/>
                </a:solidFill>
                <a:latin typeface="+mn-lt"/>
              </a:rPr>
              <a:t>caracterizar fatores e medidas da qualidade, além das suas relações, a fim de prover, a partir de evidências, suporte a tomada de decisão técnico-gerencial sobre a aceitação de releases</a:t>
            </a:r>
            <a:endParaRPr lang="pt-BR" sz="2400" dirty="0">
              <a:latin typeface="+mn-lt"/>
            </a:endParaRPr>
          </a:p>
          <a:p>
            <a:pPr>
              <a:spcBef>
                <a:spcPts val="0"/>
              </a:spcBef>
              <a:spcAft>
                <a:spcPts val="0"/>
              </a:spcAft>
            </a:pPr>
            <a:endParaRPr lang="pt-BR" sz="2400" dirty="0">
              <a:solidFill>
                <a:srgbClr val="FF0000"/>
              </a:solidFill>
              <a:latin typeface="+mn-lt"/>
            </a:endParaRPr>
          </a:p>
          <a:p>
            <a:pPr>
              <a:spcBef>
                <a:spcPts val="0"/>
              </a:spcBef>
              <a:spcAft>
                <a:spcPts val="0"/>
              </a:spcAft>
            </a:pPr>
            <a:r>
              <a:rPr lang="pt-BR" sz="2400" dirty="0">
                <a:solidFill>
                  <a:schemeClr val="tx1">
                    <a:lumMod val="75000"/>
                    <a:lumOff val="25000"/>
                  </a:schemeClr>
                </a:solidFill>
                <a:latin typeface="+mn-lt"/>
              </a:rPr>
              <a:t>eficiência</a:t>
            </a:r>
          </a:p>
          <a:p>
            <a:pPr>
              <a:spcBef>
                <a:spcPts val="0"/>
              </a:spcBef>
              <a:spcAft>
                <a:spcPts val="0"/>
              </a:spcAft>
            </a:pPr>
            <a:endParaRPr lang="pt-BR" sz="2400" dirty="0">
              <a:solidFill>
                <a:srgbClr val="000000"/>
              </a:solidFill>
              <a:latin typeface="+mn-lt"/>
            </a:endParaRPr>
          </a:p>
          <a:p>
            <a:pPr>
              <a:spcBef>
                <a:spcPts val="0"/>
              </a:spcBef>
              <a:spcAft>
                <a:spcPts val="0"/>
              </a:spcAft>
            </a:pPr>
            <a:r>
              <a:rPr lang="pt-BR" sz="2400" dirty="0">
                <a:solidFill>
                  <a:srgbClr val="000000"/>
                </a:solidFill>
                <a:latin typeface="+mn-lt"/>
              </a:rPr>
              <a:t>pesquisador</a:t>
            </a:r>
            <a:endParaRPr lang="pt-BR" sz="2400" dirty="0">
              <a:latin typeface="+mn-lt"/>
            </a:endParaRPr>
          </a:p>
          <a:p>
            <a:pPr>
              <a:spcBef>
                <a:spcPts val="0"/>
              </a:spcBef>
              <a:spcAft>
                <a:spcPts val="0"/>
              </a:spcAft>
            </a:pPr>
            <a:endParaRPr lang="pt-BR" sz="2400" dirty="0">
              <a:solidFill>
                <a:srgbClr val="000000"/>
              </a:solidFill>
              <a:latin typeface="+mn-lt"/>
            </a:endParaRPr>
          </a:p>
          <a:p>
            <a:pPr>
              <a:spcBef>
                <a:spcPts val="0"/>
              </a:spcBef>
              <a:spcAft>
                <a:spcPts val="0"/>
              </a:spcAft>
            </a:pPr>
            <a:r>
              <a:rPr lang="pt-BR" sz="2400" dirty="0">
                <a:solidFill>
                  <a:srgbClr val="000000"/>
                </a:solidFill>
                <a:latin typeface="+mn-lt"/>
              </a:rPr>
              <a:t>de contratações públicas brasileiras federais de serviço de desenvolvimento de software</a:t>
            </a:r>
            <a:endParaRPr lang="pt-BR" sz="2400" dirty="0">
              <a:latin typeface="+mn-lt"/>
            </a:endParaRPr>
          </a:p>
        </p:txBody>
      </p:sp>
    </p:spTree>
    <p:extLst>
      <p:ext uri="{BB962C8B-B14F-4D97-AF65-F5344CB8AC3E}">
        <p14:creationId xmlns:p14="http://schemas.microsoft.com/office/powerpoint/2010/main" val="738022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Questão</a:t>
            </a:r>
            <a:r>
              <a:rPr lang="en-US" altLang="ko-KR" sz="4000" dirty="0">
                <a:solidFill>
                  <a:schemeClr val="accent2"/>
                </a:solidFill>
              </a:rPr>
              <a:t> de </a:t>
            </a:r>
            <a:r>
              <a:rPr lang="en-US" altLang="ko-KR" sz="4000" dirty="0" err="1">
                <a:solidFill>
                  <a:schemeClr val="accent2"/>
                </a:solidFill>
              </a:rPr>
              <a:t>Pesquisa</a:t>
            </a:r>
            <a:endParaRPr lang="ko-KR" altLang="en-US" sz="4000" dirty="0">
              <a:solidFill>
                <a:schemeClr val="accent2"/>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sz="2000" dirty="0">
              <a:solidFill>
                <a:srgbClr val="C0504D"/>
              </a:solidFill>
            </a:endParaRPr>
          </a:p>
        </p:txBody>
      </p:sp>
      <p:sp>
        <p:nvSpPr>
          <p:cNvPr id="11" name="Content Placeholder 13">
            <a:extLst>
              <a:ext uri="{FF2B5EF4-FFF2-40B4-BE49-F238E27FC236}">
                <a16:creationId xmlns:a16="http://schemas.microsoft.com/office/drawing/2014/main" id="{91B9E587-D639-B24A-8640-47ABFC526B4D}"/>
              </a:ext>
            </a:extLst>
          </p:cNvPr>
          <p:cNvSpPr>
            <a:spLocks noGrp="1"/>
          </p:cNvSpPr>
          <p:nvPr>
            <p:ph idx="1"/>
          </p:nvPr>
        </p:nvSpPr>
        <p:spPr>
          <a:xfrm>
            <a:off x="683568" y="1412776"/>
            <a:ext cx="7920880" cy="4525963"/>
          </a:xfrm>
        </p:spPr>
        <p:txBody>
          <a:bodyPr>
            <a:normAutofit/>
          </a:bodyPr>
          <a:lstStyle/>
          <a:p>
            <a:pPr marL="0" indent="0" algn="ctr">
              <a:buNone/>
            </a:pPr>
            <a:endParaRPr lang="pt-BR" i="1" dirty="0"/>
          </a:p>
          <a:p>
            <a:pPr marL="0" indent="0" algn="ctr">
              <a:buNone/>
            </a:pPr>
            <a:r>
              <a:rPr lang="pt-BR" i="1" dirty="0"/>
              <a:t>Como observar a qualidade de produto de software, de forma multidimensional, em ambientes de desenvolvimento e experimentação contínua, para efeito da aceitação de releases na contratação pública brasileira de desenvolvimento de software?</a:t>
            </a:r>
          </a:p>
        </p:txBody>
      </p:sp>
      <p:sp>
        <p:nvSpPr>
          <p:cNvPr id="9" name="TextBox 37">
            <a:extLst>
              <a:ext uri="{FF2B5EF4-FFF2-40B4-BE49-F238E27FC236}">
                <a16:creationId xmlns:a16="http://schemas.microsoft.com/office/drawing/2014/main" id="{85A2E86E-6F9C-E14F-A774-AB635892AA84}"/>
              </a:ext>
            </a:extLst>
          </p:cNvPr>
          <p:cNvSpPr txBox="1"/>
          <p:nvPr/>
        </p:nvSpPr>
        <p:spPr>
          <a:xfrm>
            <a:off x="442225" y="1340768"/>
            <a:ext cx="745399" cy="1569660"/>
          </a:xfrm>
          <a:prstGeom prst="rect">
            <a:avLst/>
          </a:prstGeom>
          <a:noFill/>
        </p:spPr>
        <p:txBody>
          <a:bodyPr wrap="square" rtlCol="0">
            <a:spAutoFit/>
          </a:bodyPr>
          <a:lstStyle/>
          <a:p>
            <a:pPr algn="ctr"/>
            <a:r>
              <a:rPr lang="en-US" altLang="ko-KR" sz="9600" b="1" dirty="0">
                <a:solidFill>
                  <a:srgbClr val="32ACB7"/>
                </a:solidFill>
                <a:latin typeface="Arial" pitchFamily="34" charset="0"/>
                <a:cs typeface="Arial" pitchFamily="34" charset="0"/>
              </a:rPr>
              <a:t>“</a:t>
            </a:r>
            <a:endParaRPr lang="ko-KR" altLang="en-US" sz="9600" b="1" dirty="0">
              <a:solidFill>
                <a:srgbClr val="32ACB7"/>
              </a:solidFill>
              <a:latin typeface="Arial" pitchFamily="34" charset="0"/>
              <a:cs typeface="Arial" pitchFamily="34" charset="0"/>
            </a:endParaRPr>
          </a:p>
        </p:txBody>
      </p:sp>
      <p:sp>
        <p:nvSpPr>
          <p:cNvPr id="10" name="TextBox 38">
            <a:extLst>
              <a:ext uri="{FF2B5EF4-FFF2-40B4-BE49-F238E27FC236}">
                <a16:creationId xmlns:a16="http://schemas.microsoft.com/office/drawing/2014/main" id="{90F198F8-BC43-8644-9CED-C0E603C3D9EE}"/>
              </a:ext>
            </a:extLst>
          </p:cNvPr>
          <p:cNvSpPr txBox="1"/>
          <p:nvPr/>
        </p:nvSpPr>
        <p:spPr>
          <a:xfrm rot="10800000">
            <a:off x="8219089" y="4149080"/>
            <a:ext cx="745399" cy="1569660"/>
          </a:xfrm>
          <a:prstGeom prst="rect">
            <a:avLst/>
          </a:prstGeom>
          <a:noFill/>
        </p:spPr>
        <p:txBody>
          <a:bodyPr wrap="square" rtlCol="0">
            <a:spAutoFit/>
          </a:bodyPr>
          <a:lstStyle/>
          <a:p>
            <a:pPr algn="ctr"/>
            <a:r>
              <a:rPr lang="en-US" altLang="ko-KR" sz="9600" b="1" dirty="0">
                <a:solidFill>
                  <a:srgbClr val="32ACB7"/>
                </a:solidFill>
                <a:latin typeface="Arial" pitchFamily="34" charset="0"/>
                <a:cs typeface="Arial" pitchFamily="34" charset="0"/>
              </a:rPr>
              <a:t>“</a:t>
            </a:r>
            <a:endParaRPr lang="ko-KR" altLang="en-US" sz="9600" b="1" dirty="0">
              <a:solidFill>
                <a:srgbClr val="32ACB7"/>
              </a:solidFill>
              <a:latin typeface="Arial" pitchFamily="34" charset="0"/>
              <a:cs typeface="Arial" pitchFamily="34" charset="0"/>
            </a:endParaRPr>
          </a:p>
        </p:txBody>
      </p:sp>
    </p:spTree>
    <p:extLst>
      <p:ext uri="{BB962C8B-B14F-4D97-AF65-F5344CB8AC3E}">
        <p14:creationId xmlns:p14="http://schemas.microsoft.com/office/powerpoint/2010/main" val="3604498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ECC86C79-1BD0-514A-94BA-B0847FA626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955689"/>
            <a:ext cx="8318500" cy="1333500"/>
          </a:xfrm>
          <a:prstGeom prst="rect">
            <a:avLst/>
          </a:prstGeom>
        </p:spPr>
      </p:pic>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40" name="Text Placeholder 1">
            <a:extLst>
              <a:ext uri="{FF2B5EF4-FFF2-40B4-BE49-F238E27FC236}">
                <a16:creationId xmlns:a16="http://schemas.microsoft.com/office/drawing/2014/main" id="{8A8E57CD-E6E6-B640-B170-9EBB3397536F}"/>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Metodologia</a:t>
            </a:r>
            <a:endParaRPr lang="ko-KR" altLang="en-US" sz="4000" dirty="0">
              <a:solidFill>
                <a:schemeClr val="accent2"/>
              </a:solidFill>
            </a:endParaRPr>
          </a:p>
        </p:txBody>
      </p:sp>
    </p:spTree>
    <p:extLst>
      <p:ext uri="{BB962C8B-B14F-4D97-AF65-F5344CB8AC3E}">
        <p14:creationId xmlns:p14="http://schemas.microsoft.com/office/powerpoint/2010/main" val="431474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Agrupar 2">
            <a:extLst>
              <a:ext uri="{FF2B5EF4-FFF2-40B4-BE49-F238E27FC236}">
                <a16:creationId xmlns:a16="http://schemas.microsoft.com/office/drawing/2014/main" id="{1BF7F8BC-FF0F-7749-865D-53829488BD75}"/>
              </a:ext>
            </a:extLst>
          </p:cNvPr>
          <p:cNvGrpSpPr/>
          <p:nvPr/>
        </p:nvGrpSpPr>
        <p:grpSpPr>
          <a:xfrm>
            <a:off x="336104" y="961616"/>
            <a:ext cx="8471792" cy="4575691"/>
            <a:chOff x="336104" y="961616"/>
            <a:chExt cx="8471792" cy="4575691"/>
          </a:xfrm>
        </p:grpSpPr>
        <p:grpSp>
          <p:nvGrpSpPr>
            <p:cNvPr id="2" name="Agrupar 1">
              <a:extLst>
                <a:ext uri="{FF2B5EF4-FFF2-40B4-BE49-F238E27FC236}">
                  <a16:creationId xmlns:a16="http://schemas.microsoft.com/office/drawing/2014/main" id="{EDDCD407-36CE-3247-859B-606E264F66B6}"/>
                </a:ext>
              </a:extLst>
            </p:cNvPr>
            <p:cNvGrpSpPr/>
            <p:nvPr/>
          </p:nvGrpSpPr>
          <p:grpSpPr>
            <a:xfrm>
              <a:off x="489396" y="961616"/>
              <a:ext cx="8318500" cy="1333500"/>
              <a:chOff x="489396" y="961616"/>
              <a:chExt cx="8318500" cy="1333500"/>
            </a:xfrm>
          </p:grpSpPr>
          <p:pic>
            <p:nvPicPr>
              <p:cNvPr id="16" name="Imagem 15">
                <a:extLst>
                  <a:ext uri="{FF2B5EF4-FFF2-40B4-BE49-F238E27FC236}">
                    <a16:creationId xmlns:a16="http://schemas.microsoft.com/office/drawing/2014/main" id="{94170589-B7C7-4744-8974-0C875B9992EF}"/>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396" y="961616"/>
                <a:ext cx="8318500" cy="1333500"/>
              </a:xfrm>
              <a:prstGeom prst="rect">
                <a:avLst/>
              </a:prstGeom>
            </p:spPr>
          </p:pic>
          <p:pic>
            <p:nvPicPr>
              <p:cNvPr id="14" name="Imagem 13">
                <a:extLst>
                  <a:ext uri="{FF2B5EF4-FFF2-40B4-BE49-F238E27FC236}">
                    <a16:creationId xmlns:a16="http://schemas.microsoft.com/office/drawing/2014/main" id="{51938BE2-6AE6-7A47-9D6E-A132498034FA}"/>
                  </a:ext>
                </a:extLst>
              </p:cNvPr>
              <p:cNvPicPr>
                <a:picLocks noChangeAspect="1"/>
              </p:cNvPicPr>
              <p:nvPr/>
            </p:nvPicPr>
            <p:blipFill rotWithShape="1">
              <a:blip r:embed="rId3">
                <a:extLst>
                  <a:ext uri="{28A0092B-C50C-407E-A947-70E740481C1C}">
                    <a14:useLocalDpi xmlns:a14="http://schemas.microsoft.com/office/drawing/2010/main" val="0"/>
                  </a:ext>
                </a:extLst>
              </a:blip>
              <a:srcRect l="40377" r="39713"/>
              <a:stretch/>
            </p:blipFill>
            <p:spPr>
              <a:xfrm>
                <a:off x="3851920" y="961616"/>
                <a:ext cx="1656184" cy="1333500"/>
              </a:xfrm>
              <a:prstGeom prst="rect">
                <a:avLst/>
              </a:prstGeom>
            </p:spPr>
          </p:pic>
        </p:grpSp>
        <p:pic>
          <p:nvPicPr>
            <p:cNvPr id="8" name="Imagem 7">
              <a:extLst>
                <a:ext uri="{FF2B5EF4-FFF2-40B4-BE49-F238E27FC236}">
                  <a16:creationId xmlns:a16="http://schemas.microsoft.com/office/drawing/2014/main" id="{8BDF95E1-C379-644F-8B05-CB6C63102CE3}"/>
                </a:ext>
              </a:extLst>
            </p:cNvPr>
            <p:cNvPicPr/>
            <p:nvPr/>
          </p:nvPicPr>
          <p:blipFill>
            <a:blip r:embed="rId4"/>
            <a:stretch>
              <a:fillRect/>
            </a:stretch>
          </p:blipFill>
          <p:spPr>
            <a:xfrm>
              <a:off x="336104" y="2285948"/>
              <a:ext cx="8471792" cy="3251359"/>
            </a:xfrm>
            <a:prstGeom prst="rect">
              <a:avLst/>
            </a:prstGeom>
          </p:spPr>
        </p:pic>
      </p:grpSp>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40" name="Text Placeholder 1">
            <a:extLst>
              <a:ext uri="{FF2B5EF4-FFF2-40B4-BE49-F238E27FC236}">
                <a16:creationId xmlns:a16="http://schemas.microsoft.com/office/drawing/2014/main" id="{8A8E57CD-E6E6-B640-B170-9EBB3397536F}"/>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Metodologia</a:t>
            </a:r>
            <a:endParaRPr lang="ko-KR" altLang="en-US" sz="4000" dirty="0">
              <a:solidFill>
                <a:schemeClr val="accent2"/>
              </a:solidFill>
            </a:endParaRPr>
          </a:p>
        </p:txBody>
      </p:sp>
    </p:spTree>
    <p:extLst>
      <p:ext uri="{BB962C8B-B14F-4D97-AF65-F5344CB8AC3E}">
        <p14:creationId xmlns:p14="http://schemas.microsoft.com/office/powerpoint/2010/main" val="812629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Agrupar 19">
            <a:extLst>
              <a:ext uri="{FF2B5EF4-FFF2-40B4-BE49-F238E27FC236}">
                <a16:creationId xmlns:a16="http://schemas.microsoft.com/office/drawing/2014/main" id="{56D68680-879F-4E4D-99CB-8931A7AABDBB}"/>
              </a:ext>
            </a:extLst>
          </p:cNvPr>
          <p:cNvGrpSpPr/>
          <p:nvPr/>
        </p:nvGrpSpPr>
        <p:grpSpPr>
          <a:xfrm>
            <a:off x="179512" y="955689"/>
            <a:ext cx="8856424" cy="5090990"/>
            <a:chOff x="179512" y="955689"/>
            <a:chExt cx="8856424" cy="5090990"/>
          </a:xfrm>
        </p:grpSpPr>
        <p:grpSp>
          <p:nvGrpSpPr>
            <p:cNvPr id="13" name="Agrupar 12">
              <a:extLst>
                <a:ext uri="{FF2B5EF4-FFF2-40B4-BE49-F238E27FC236}">
                  <a16:creationId xmlns:a16="http://schemas.microsoft.com/office/drawing/2014/main" id="{C106E2EF-0940-A24C-B183-AEC184F6B60F}"/>
                </a:ext>
              </a:extLst>
            </p:cNvPr>
            <p:cNvGrpSpPr/>
            <p:nvPr/>
          </p:nvGrpSpPr>
          <p:grpSpPr>
            <a:xfrm>
              <a:off x="460134" y="955689"/>
              <a:ext cx="8318500" cy="1333500"/>
              <a:chOff x="285948" y="620688"/>
              <a:chExt cx="8318500" cy="1333500"/>
            </a:xfrm>
          </p:grpSpPr>
          <p:pic>
            <p:nvPicPr>
              <p:cNvPr id="17" name="Imagem 16">
                <a:extLst>
                  <a:ext uri="{FF2B5EF4-FFF2-40B4-BE49-F238E27FC236}">
                    <a16:creationId xmlns:a16="http://schemas.microsoft.com/office/drawing/2014/main" id="{348A153D-8A19-FA41-868B-3BA39DAF0D05}"/>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85948" y="620688"/>
                <a:ext cx="8318500" cy="1333500"/>
              </a:xfrm>
              <a:prstGeom prst="rect">
                <a:avLst/>
              </a:prstGeom>
            </p:spPr>
          </p:pic>
          <p:pic>
            <p:nvPicPr>
              <p:cNvPr id="15" name="Imagem 14">
                <a:extLst>
                  <a:ext uri="{FF2B5EF4-FFF2-40B4-BE49-F238E27FC236}">
                    <a16:creationId xmlns:a16="http://schemas.microsoft.com/office/drawing/2014/main" id="{BC928727-BC29-6A4A-A9CD-C31BE4B1D3F3}"/>
                  </a:ext>
                </a:extLst>
              </p:cNvPr>
              <p:cNvPicPr>
                <a:picLocks noChangeAspect="1"/>
              </p:cNvPicPr>
              <p:nvPr/>
            </p:nvPicPr>
            <p:blipFill rotWithShape="1">
              <a:blip r:embed="rId3">
                <a:extLst>
                  <a:ext uri="{28A0092B-C50C-407E-A947-70E740481C1C}">
                    <a14:useLocalDpi xmlns:a14="http://schemas.microsoft.com/office/drawing/2010/main" val="0"/>
                  </a:ext>
                </a:extLst>
              </a:blip>
              <a:srcRect l="78465"/>
              <a:stretch/>
            </p:blipFill>
            <p:spPr>
              <a:xfrm>
                <a:off x="6813078" y="620688"/>
                <a:ext cx="1791370" cy="1333500"/>
              </a:xfrm>
              <a:prstGeom prst="rect">
                <a:avLst/>
              </a:prstGeom>
            </p:spPr>
          </p:pic>
        </p:grpSp>
        <p:pic>
          <p:nvPicPr>
            <p:cNvPr id="9" name="Imagem 8">
              <a:extLst>
                <a:ext uri="{FF2B5EF4-FFF2-40B4-BE49-F238E27FC236}">
                  <a16:creationId xmlns:a16="http://schemas.microsoft.com/office/drawing/2014/main" id="{DB8DC5A7-597E-3143-9D62-84AAB2610E09}"/>
                </a:ext>
              </a:extLst>
            </p:cNvPr>
            <p:cNvPicPr/>
            <p:nvPr/>
          </p:nvPicPr>
          <p:blipFill>
            <a:blip r:embed="rId4"/>
            <a:stretch>
              <a:fillRect/>
            </a:stretch>
          </p:blipFill>
          <p:spPr>
            <a:xfrm>
              <a:off x="179512" y="2636912"/>
              <a:ext cx="8856424" cy="3409767"/>
            </a:xfrm>
            <a:prstGeom prst="rect">
              <a:avLst/>
            </a:prstGeom>
          </p:spPr>
        </p:pic>
      </p:grpSp>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40" name="Text Placeholder 1">
            <a:extLst>
              <a:ext uri="{FF2B5EF4-FFF2-40B4-BE49-F238E27FC236}">
                <a16:creationId xmlns:a16="http://schemas.microsoft.com/office/drawing/2014/main" id="{8A8E57CD-E6E6-B640-B170-9EBB3397536F}"/>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Metodologia</a:t>
            </a:r>
            <a:endParaRPr lang="ko-KR" altLang="en-US" sz="4000" dirty="0">
              <a:solidFill>
                <a:schemeClr val="accent2"/>
              </a:solidFill>
            </a:endParaRPr>
          </a:p>
        </p:txBody>
      </p:sp>
    </p:spTree>
    <p:extLst>
      <p:ext uri="{BB962C8B-B14F-4D97-AF65-F5344CB8AC3E}">
        <p14:creationId xmlns:p14="http://schemas.microsoft.com/office/powerpoint/2010/main" val="852198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p:cNvSpPr txBox="1">
            <a:spLocks/>
          </p:cNvSpPr>
          <p:nvPr/>
        </p:nvSpPr>
        <p:spPr>
          <a:xfrm>
            <a:off x="0" y="1234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Áreas</a:t>
            </a:r>
            <a:r>
              <a:rPr lang="en-US" altLang="ko-KR" sz="4000" dirty="0">
                <a:solidFill>
                  <a:schemeClr val="accent2"/>
                </a:solidFill>
              </a:rPr>
              <a:t> de </a:t>
            </a:r>
            <a:r>
              <a:rPr lang="en-US" altLang="ko-KR" sz="4000" dirty="0" err="1">
                <a:solidFill>
                  <a:schemeClr val="accent2"/>
                </a:solidFill>
              </a:rPr>
              <a:t>Conhecimento</a:t>
            </a:r>
            <a:endParaRPr lang="en-US" altLang="ko-KR" sz="4000" dirty="0">
              <a:solidFill>
                <a:schemeClr val="accent2"/>
              </a:solidFill>
            </a:endParaRPr>
          </a:p>
        </p:txBody>
      </p:sp>
      <p:sp>
        <p:nvSpPr>
          <p:cNvPr id="2" name="CaixaDeTexto 1">
            <a:extLst>
              <a:ext uri="{FF2B5EF4-FFF2-40B4-BE49-F238E27FC236}">
                <a16:creationId xmlns:a16="http://schemas.microsoft.com/office/drawing/2014/main" id="{79C5A34D-D963-5846-95EA-2BE0ED394AC3}"/>
              </a:ext>
            </a:extLst>
          </p:cNvPr>
          <p:cNvSpPr txBox="1"/>
          <p:nvPr/>
        </p:nvSpPr>
        <p:spPr>
          <a:xfrm>
            <a:off x="1222744" y="2583712"/>
            <a:ext cx="184731" cy="369332"/>
          </a:xfrm>
          <a:prstGeom prst="rect">
            <a:avLst/>
          </a:prstGeom>
          <a:noFill/>
        </p:spPr>
        <p:txBody>
          <a:bodyPr wrap="none" rtlCol="0">
            <a:spAutoFit/>
          </a:bodyPr>
          <a:lstStyle/>
          <a:p>
            <a:endParaRPr lang="pt-BR" dirty="0"/>
          </a:p>
        </p:txBody>
      </p:sp>
      <p:pic>
        <p:nvPicPr>
          <p:cNvPr id="5" name="Imagem 4">
            <a:extLst>
              <a:ext uri="{FF2B5EF4-FFF2-40B4-BE49-F238E27FC236}">
                <a16:creationId xmlns:a16="http://schemas.microsoft.com/office/drawing/2014/main" id="{14759367-6A37-1140-97E9-D3BD4579CA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6185" y="1497213"/>
            <a:ext cx="4431630" cy="4093000"/>
          </a:xfrm>
          <a:prstGeom prst="rect">
            <a:avLst/>
          </a:prstGeom>
        </p:spPr>
      </p:pic>
    </p:spTree>
    <p:extLst>
      <p:ext uri="{BB962C8B-B14F-4D97-AF65-F5344CB8AC3E}">
        <p14:creationId xmlns:p14="http://schemas.microsoft.com/office/powerpoint/2010/main" val="3431110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p:cNvSpPr txBox="1">
            <a:spLocks/>
          </p:cNvSpPr>
          <p:nvPr/>
        </p:nvSpPr>
        <p:spPr>
          <a:xfrm>
            <a:off x="0" y="1234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Revisão</a:t>
            </a:r>
            <a:r>
              <a:rPr lang="en-US" altLang="ko-KR" sz="4000" dirty="0">
                <a:solidFill>
                  <a:schemeClr val="accent2"/>
                </a:solidFill>
              </a:rPr>
              <a:t> da </a:t>
            </a:r>
            <a:r>
              <a:rPr lang="en-US" altLang="ko-KR" sz="4000" dirty="0" err="1">
                <a:solidFill>
                  <a:schemeClr val="accent2"/>
                </a:solidFill>
              </a:rPr>
              <a:t>Literatura</a:t>
            </a:r>
            <a:endParaRPr lang="en-US" altLang="ko-KR" sz="4000" dirty="0">
              <a:solidFill>
                <a:schemeClr val="accent2"/>
              </a:solidFill>
            </a:endParaRPr>
          </a:p>
        </p:txBody>
      </p:sp>
      <p:sp>
        <p:nvSpPr>
          <p:cNvPr id="2" name="CaixaDeTexto 1">
            <a:extLst>
              <a:ext uri="{FF2B5EF4-FFF2-40B4-BE49-F238E27FC236}">
                <a16:creationId xmlns:a16="http://schemas.microsoft.com/office/drawing/2014/main" id="{79C5A34D-D963-5846-95EA-2BE0ED394AC3}"/>
              </a:ext>
            </a:extLst>
          </p:cNvPr>
          <p:cNvSpPr txBox="1"/>
          <p:nvPr/>
        </p:nvSpPr>
        <p:spPr>
          <a:xfrm>
            <a:off x="1222744" y="2583712"/>
            <a:ext cx="184731" cy="369332"/>
          </a:xfrm>
          <a:prstGeom prst="rect">
            <a:avLst/>
          </a:prstGeom>
          <a:noFill/>
        </p:spPr>
        <p:txBody>
          <a:bodyPr wrap="none" rtlCol="0">
            <a:spAutoFit/>
          </a:bodyPr>
          <a:lstStyle/>
          <a:p>
            <a:endParaRPr lang="pt-BR" dirty="0"/>
          </a:p>
        </p:txBody>
      </p:sp>
      <p:grpSp>
        <p:nvGrpSpPr>
          <p:cNvPr id="3" name="Agrupar 2">
            <a:extLst>
              <a:ext uri="{FF2B5EF4-FFF2-40B4-BE49-F238E27FC236}">
                <a16:creationId xmlns:a16="http://schemas.microsoft.com/office/drawing/2014/main" id="{71866CBB-D205-224A-93A8-BAA43337A38C}"/>
              </a:ext>
            </a:extLst>
          </p:cNvPr>
          <p:cNvGrpSpPr/>
          <p:nvPr/>
        </p:nvGrpSpPr>
        <p:grpSpPr>
          <a:xfrm>
            <a:off x="2314064" y="1453288"/>
            <a:ext cx="4490183" cy="4063944"/>
            <a:chOff x="2314065" y="1453288"/>
            <a:chExt cx="3831256" cy="3521512"/>
          </a:xfrm>
        </p:grpSpPr>
        <p:sp>
          <p:nvSpPr>
            <p:cNvPr id="6" name="Hexagon 20">
              <a:extLst>
                <a:ext uri="{FF2B5EF4-FFF2-40B4-BE49-F238E27FC236}">
                  <a16:creationId xmlns:a16="http://schemas.microsoft.com/office/drawing/2014/main" id="{B4C3B593-08A8-C84B-8BE9-26649D40FC5A}"/>
                </a:ext>
              </a:extLst>
            </p:cNvPr>
            <p:cNvSpPr/>
            <p:nvPr/>
          </p:nvSpPr>
          <p:spPr>
            <a:xfrm>
              <a:off x="3563888" y="2648832"/>
              <a:ext cx="1348736" cy="1130424"/>
            </a:xfrm>
            <a:prstGeom prst="hexagon">
              <a:avLst/>
            </a:prstGeom>
            <a:solidFill>
              <a:srgbClr val="F2A40D"/>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22">
              <a:extLst>
                <a:ext uri="{FF2B5EF4-FFF2-40B4-BE49-F238E27FC236}">
                  <a16:creationId xmlns:a16="http://schemas.microsoft.com/office/drawing/2014/main" id="{8C9E5324-141E-B046-9319-044BCA759F0A}"/>
                </a:ext>
              </a:extLst>
            </p:cNvPr>
            <p:cNvSpPr txBox="1"/>
            <p:nvPr/>
          </p:nvSpPr>
          <p:spPr>
            <a:xfrm>
              <a:off x="3531323" y="3048318"/>
              <a:ext cx="1472725" cy="253362"/>
            </a:xfrm>
            <a:prstGeom prst="rect">
              <a:avLst/>
            </a:prstGeom>
            <a:noFill/>
          </p:spPr>
          <p:txBody>
            <a:bodyPr wrap="square" rtlCol="0">
              <a:spAutoFit/>
            </a:bodyPr>
            <a:lstStyle/>
            <a:p>
              <a:r>
                <a:rPr lang="en-US" sz="13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a:cs typeface="Calibri"/>
                </a:rPr>
                <a:t>  </a:t>
              </a:r>
              <a:r>
                <a:rPr lang="en-US" sz="1300" dirty="0" err="1">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a:cs typeface="Calibri"/>
                </a:rPr>
                <a:t>MeasureSoftGram</a:t>
              </a:r>
              <a:endParaRPr lang="en-US" sz="13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a:cs typeface="Calibri"/>
              </a:endParaRPr>
            </a:p>
          </p:txBody>
        </p:sp>
        <p:sp>
          <p:nvSpPr>
            <p:cNvPr id="8" name="Hexagon 23">
              <a:extLst>
                <a:ext uri="{FF2B5EF4-FFF2-40B4-BE49-F238E27FC236}">
                  <a16:creationId xmlns:a16="http://schemas.microsoft.com/office/drawing/2014/main" id="{613C882D-3125-234A-98EA-110496D98A69}"/>
                </a:ext>
              </a:extLst>
            </p:cNvPr>
            <p:cNvSpPr/>
            <p:nvPr/>
          </p:nvSpPr>
          <p:spPr>
            <a:xfrm>
              <a:off x="4687428" y="2061914"/>
              <a:ext cx="1348736" cy="1130424"/>
            </a:xfrm>
            <a:prstGeom prst="hexagon">
              <a:avLst/>
            </a:prstGeom>
            <a:solidFill>
              <a:schemeClr val="bg1">
                <a:lumMod val="85000"/>
              </a:schemeClr>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24">
              <a:extLst>
                <a:ext uri="{FF2B5EF4-FFF2-40B4-BE49-F238E27FC236}">
                  <a16:creationId xmlns:a16="http://schemas.microsoft.com/office/drawing/2014/main" id="{0BED4D0E-C637-034D-8D17-1E64F6AD7A29}"/>
                </a:ext>
              </a:extLst>
            </p:cNvPr>
            <p:cNvSpPr txBox="1"/>
            <p:nvPr/>
          </p:nvSpPr>
          <p:spPr>
            <a:xfrm>
              <a:off x="4561145" y="2384057"/>
              <a:ext cx="1584176" cy="426715"/>
            </a:xfrm>
            <a:prstGeom prst="rect">
              <a:avLst/>
            </a:prstGeom>
            <a:noFill/>
          </p:spPr>
          <p:txBody>
            <a:bodyPr wrap="square" rtlCol="0">
              <a:spAutoFit/>
            </a:bodyPr>
            <a:lstStyle/>
            <a:p>
              <a:pPr algn="ctr"/>
              <a:r>
                <a:rPr lang="en-US" sz="1300" dirty="0" err="1">
                  <a:solidFill>
                    <a:schemeClr val="tx1">
                      <a:lumMod val="50000"/>
                      <a:lumOff val="50000"/>
                    </a:schemeClr>
                  </a:solidFill>
                  <a:latin typeface="Calibri"/>
                  <a:cs typeface="Calibri"/>
                </a:rPr>
                <a:t>Desenvolvimento</a:t>
              </a:r>
              <a:r>
                <a:rPr lang="en-US" sz="1300" dirty="0">
                  <a:solidFill>
                    <a:schemeClr val="tx1">
                      <a:lumMod val="50000"/>
                      <a:lumOff val="50000"/>
                    </a:schemeClr>
                  </a:solidFill>
                  <a:latin typeface="Calibri"/>
                  <a:cs typeface="Calibri"/>
                </a:rPr>
                <a:t> </a:t>
              </a:r>
              <a:r>
                <a:rPr lang="en-US" sz="1300" dirty="0" err="1">
                  <a:solidFill>
                    <a:schemeClr val="tx1">
                      <a:lumMod val="50000"/>
                      <a:lumOff val="50000"/>
                    </a:schemeClr>
                  </a:solidFill>
                  <a:latin typeface="Calibri"/>
                  <a:cs typeface="Calibri"/>
                </a:rPr>
                <a:t>Contínuo</a:t>
              </a:r>
              <a:endParaRPr lang="en-US" sz="1300" dirty="0">
                <a:solidFill>
                  <a:schemeClr val="tx1">
                    <a:lumMod val="50000"/>
                    <a:lumOff val="50000"/>
                  </a:schemeClr>
                </a:solidFill>
                <a:latin typeface="Calibri"/>
                <a:cs typeface="Calibri"/>
              </a:endParaRPr>
            </a:p>
          </p:txBody>
        </p:sp>
        <p:sp>
          <p:nvSpPr>
            <p:cNvPr id="10" name="Hexagon 25">
              <a:extLst>
                <a:ext uri="{FF2B5EF4-FFF2-40B4-BE49-F238E27FC236}">
                  <a16:creationId xmlns:a16="http://schemas.microsoft.com/office/drawing/2014/main" id="{30FB7535-579D-0D4D-9DC6-839E41C25C41}"/>
                </a:ext>
              </a:extLst>
            </p:cNvPr>
            <p:cNvSpPr/>
            <p:nvPr/>
          </p:nvSpPr>
          <p:spPr>
            <a:xfrm>
              <a:off x="3563888" y="1453288"/>
              <a:ext cx="1348736" cy="1130424"/>
            </a:xfrm>
            <a:prstGeom prst="hexagon">
              <a:avLst/>
            </a:prstGeom>
            <a:solidFill>
              <a:schemeClr val="bg1">
                <a:lumMod val="85000"/>
              </a:schemeClr>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26">
              <a:extLst>
                <a:ext uri="{FF2B5EF4-FFF2-40B4-BE49-F238E27FC236}">
                  <a16:creationId xmlns:a16="http://schemas.microsoft.com/office/drawing/2014/main" id="{CE53C289-BA28-4047-9E72-59089F374979}"/>
                </a:ext>
              </a:extLst>
            </p:cNvPr>
            <p:cNvSpPr txBox="1"/>
            <p:nvPr/>
          </p:nvSpPr>
          <p:spPr>
            <a:xfrm>
              <a:off x="3437605" y="1735985"/>
              <a:ext cx="1584176" cy="426715"/>
            </a:xfrm>
            <a:prstGeom prst="rect">
              <a:avLst/>
            </a:prstGeom>
            <a:noFill/>
          </p:spPr>
          <p:txBody>
            <a:bodyPr wrap="square" rtlCol="0">
              <a:spAutoFit/>
            </a:bodyPr>
            <a:lstStyle/>
            <a:p>
              <a:pPr algn="ctr"/>
              <a:r>
                <a:rPr lang="en-US" sz="1300" dirty="0" err="1">
                  <a:solidFill>
                    <a:schemeClr val="tx1">
                      <a:lumMod val="50000"/>
                      <a:lumOff val="50000"/>
                    </a:schemeClr>
                  </a:solidFill>
                  <a:latin typeface="Calibri"/>
                  <a:cs typeface="Calibri"/>
                </a:rPr>
                <a:t>Experimentação</a:t>
              </a:r>
              <a:endParaRPr lang="en-US" sz="1300" dirty="0">
                <a:solidFill>
                  <a:schemeClr val="tx1">
                    <a:lumMod val="50000"/>
                    <a:lumOff val="50000"/>
                  </a:schemeClr>
                </a:solidFill>
                <a:latin typeface="Calibri"/>
                <a:cs typeface="Calibri"/>
              </a:endParaRPr>
            </a:p>
            <a:p>
              <a:pPr algn="ctr"/>
              <a:r>
                <a:rPr lang="en-US" sz="1300" dirty="0">
                  <a:solidFill>
                    <a:schemeClr val="tx1">
                      <a:lumMod val="50000"/>
                      <a:lumOff val="50000"/>
                    </a:schemeClr>
                  </a:solidFill>
                  <a:latin typeface="Calibri"/>
                  <a:cs typeface="Calibri"/>
                </a:rPr>
                <a:t>Continua</a:t>
              </a:r>
            </a:p>
          </p:txBody>
        </p:sp>
        <p:sp>
          <p:nvSpPr>
            <p:cNvPr id="13" name="Hexagon 27">
              <a:extLst>
                <a:ext uri="{FF2B5EF4-FFF2-40B4-BE49-F238E27FC236}">
                  <a16:creationId xmlns:a16="http://schemas.microsoft.com/office/drawing/2014/main" id="{0BE2F0D7-B201-3B40-9A9B-91F8BCE5EFC4}"/>
                </a:ext>
              </a:extLst>
            </p:cNvPr>
            <p:cNvSpPr/>
            <p:nvPr/>
          </p:nvSpPr>
          <p:spPr>
            <a:xfrm>
              <a:off x="4687428" y="3257458"/>
              <a:ext cx="1348736" cy="1130424"/>
            </a:xfrm>
            <a:prstGeom prst="hexagon">
              <a:avLst/>
            </a:prstGeom>
            <a:solidFill>
              <a:schemeClr val="bg1">
                <a:lumMod val="85000"/>
              </a:schemeClr>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28">
              <a:extLst>
                <a:ext uri="{FF2B5EF4-FFF2-40B4-BE49-F238E27FC236}">
                  <a16:creationId xmlns:a16="http://schemas.microsoft.com/office/drawing/2014/main" id="{6919638E-32AD-D44B-968C-BA25DCAEA02A}"/>
                </a:ext>
              </a:extLst>
            </p:cNvPr>
            <p:cNvSpPr txBox="1"/>
            <p:nvPr/>
          </p:nvSpPr>
          <p:spPr>
            <a:xfrm>
              <a:off x="4561145" y="3512928"/>
              <a:ext cx="1584176" cy="426715"/>
            </a:xfrm>
            <a:prstGeom prst="rect">
              <a:avLst/>
            </a:prstGeom>
            <a:noFill/>
          </p:spPr>
          <p:txBody>
            <a:bodyPr wrap="square" rtlCol="0">
              <a:spAutoFit/>
            </a:bodyPr>
            <a:lstStyle/>
            <a:p>
              <a:pPr algn="ctr"/>
              <a:r>
                <a:rPr lang="en-US" sz="1300" dirty="0">
                  <a:solidFill>
                    <a:schemeClr val="tx1">
                      <a:lumMod val="50000"/>
                      <a:lumOff val="50000"/>
                    </a:schemeClr>
                  </a:solidFill>
                  <a:latin typeface="Calibri"/>
                  <a:cs typeface="Calibri"/>
                </a:rPr>
                <a:t>Software </a:t>
              </a:r>
            </a:p>
            <a:p>
              <a:pPr algn="ctr"/>
              <a:r>
                <a:rPr lang="en-US" sz="1300" i="1" dirty="0">
                  <a:solidFill>
                    <a:schemeClr val="tx1">
                      <a:lumMod val="50000"/>
                      <a:lumOff val="50000"/>
                    </a:schemeClr>
                  </a:solidFill>
                  <a:latin typeface="Calibri"/>
                  <a:cs typeface="Calibri"/>
                </a:rPr>
                <a:t>Analytics</a:t>
              </a:r>
            </a:p>
          </p:txBody>
        </p:sp>
        <p:sp>
          <p:nvSpPr>
            <p:cNvPr id="15" name="Hexagon 29">
              <a:extLst>
                <a:ext uri="{FF2B5EF4-FFF2-40B4-BE49-F238E27FC236}">
                  <a16:creationId xmlns:a16="http://schemas.microsoft.com/office/drawing/2014/main" id="{A745E4B6-8865-1F4C-84FA-85782A3A977E}"/>
                </a:ext>
              </a:extLst>
            </p:cNvPr>
            <p:cNvSpPr/>
            <p:nvPr/>
          </p:nvSpPr>
          <p:spPr>
            <a:xfrm>
              <a:off x="3563888" y="3844376"/>
              <a:ext cx="1348736" cy="1130424"/>
            </a:xfrm>
            <a:prstGeom prst="hexagon">
              <a:avLst/>
            </a:prstGeom>
            <a:solidFill>
              <a:srgbClr val="32AEB8"/>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30">
              <a:extLst>
                <a:ext uri="{FF2B5EF4-FFF2-40B4-BE49-F238E27FC236}">
                  <a16:creationId xmlns:a16="http://schemas.microsoft.com/office/drawing/2014/main" id="{AEB6563A-7A02-AE44-BF2F-0BE87F949B3A}"/>
                </a:ext>
              </a:extLst>
            </p:cNvPr>
            <p:cNvSpPr txBox="1"/>
            <p:nvPr/>
          </p:nvSpPr>
          <p:spPr>
            <a:xfrm>
              <a:off x="3437605" y="4061962"/>
              <a:ext cx="1584176" cy="692497"/>
            </a:xfrm>
            <a:prstGeom prst="rect">
              <a:avLst/>
            </a:prstGeom>
            <a:noFill/>
          </p:spPr>
          <p:txBody>
            <a:bodyPr wrap="square" rtlCol="0">
              <a:spAutoFit/>
            </a:bodyPr>
            <a:lstStyle/>
            <a:p>
              <a:pPr algn="ctr"/>
              <a:r>
                <a:rPr lang="en-US" sz="1300" dirty="0" err="1">
                  <a:solidFill>
                    <a:srgbClr val="FFFFFF"/>
                  </a:solidFill>
                  <a:latin typeface="Calibri"/>
                  <a:cs typeface="Calibri"/>
                </a:rPr>
                <a:t>Modelos</a:t>
              </a:r>
              <a:endParaRPr lang="en-US" sz="1300" dirty="0">
                <a:solidFill>
                  <a:srgbClr val="FFFFFF"/>
                </a:solidFill>
                <a:latin typeface="Calibri"/>
                <a:cs typeface="Calibri"/>
              </a:endParaRPr>
            </a:p>
            <a:p>
              <a:pPr algn="ctr"/>
              <a:r>
                <a:rPr lang="en-US" sz="1300" dirty="0">
                  <a:solidFill>
                    <a:srgbClr val="FFFFFF"/>
                  </a:solidFill>
                  <a:latin typeface="Calibri"/>
                  <a:cs typeface="Calibri"/>
                </a:rPr>
                <a:t> </a:t>
              </a:r>
              <a:r>
                <a:rPr lang="en-US" sz="1300" dirty="0" err="1">
                  <a:solidFill>
                    <a:srgbClr val="FFFFFF"/>
                  </a:solidFill>
                  <a:latin typeface="Calibri"/>
                  <a:cs typeface="Calibri"/>
                </a:rPr>
                <a:t>Qualidade</a:t>
              </a:r>
              <a:endParaRPr lang="en-US" sz="1300" dirty="0">
                <a:solidFill>
                  <a:srgbClr val="FFFFFF"/>
                </a:solidFill>
                <a:latin typeface="Calibri"/>
                <a:cs typeface="Calibri"/>
              </a:endParaRPr>
            </a:p>
            <a:p>
              <a:pPr algn="ctr"/>
              <a:r>
                <a:rPr lang="en-US" sz="1300" dirty="0" err="1">
                  <a:solidFill>
                    <a:srgbClr val="FFFFFF"/>
                  </a:solidFill>
                  <a:latin typeface="Calibri"/>
                  <a:cs typeface="Calibri"/>
                </a:rPr>
                <a:t>Produto</a:t>
              </a:r>
              <a:r>
                <a:rPr lang="en-US" sz="1300" dirty="0">
                  <a:solidFill>
                    <a:srgbClr val="FFFFFF"/>
                  </a:solidFill>
                  <a:latin typeface="Calibri"/>
                  <a:cs typeface="Calibri"/>
                </a:rPr>
                <a:t> </a:t>
              </a:r>
            </a:p>
          </p:txBody>
        </p:sp>
        <p:sp>
          <p:nvSpPr>
            <p:cNvPr id="17" name="Hexagon 31">
              <a:extLst>
                <a:ext uri="{FF2B5EF4-FFF2-40B4-BE49-F238E27FC236}">
                  <a16:creationId xmlns:a16="http://schemas.microsoft.com/office/drawing/2014/main" id="{18697CDD-12D2-3A48-B244-47367ADB09AD}"/>
                </a:ext>
              </a:extLst>
            </p:cNvPr>
            <p:cNvSpPr/>
            <p:nvPr/>
          </p:nvSpPr>
          <p:spPr>
            <a:xfrm>
              <a:off x="2440348" y="3235750"/>
              <a:ext cx="1348736" cy="1130424"/>
            </a:xfrm>
            <a:prstGeom prst="hexagon">
              <a:avLst/>
            </a:prstGeom>
            <a:solidFill>
              <a:schemeClr val="bg1">
                <a:lumMod val="85000"/>
              </a:schemeClr>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32">
              <a:extLst>
                <a:ext uri="{FF2B5EF4-FFF2-40B4-BE49-F238E27FC236}">
                  <a16:creationId xmlns:a16="http://schemas.microsoft.com/office/drawing/2014/main" id="{D5040FB7-E0B6-1E4B-B108-F92DA3ED4027}"/>
                </a:ext>
              </a:extLst>
            </p:cNvPr>
            <p:cNvSpPr txBox="1"/>
            <p:nvPr/>
          </p:nvSpPr>
          <p:spPr>
            <a:xfrm>
              <a:off x="2314065" y="3517601"/>
              <a:ext cx="1584176" cy="600066"/>
            </a:xfrm>
            <a:prstGeom prst="rect">
              <a:avLst/>
            </a:prstGeom>
            <a:noFill/>
          </p:spPr>
          <p:txBody>
            <a:bodyPr wrap="square" rtlCol="0">
              <a:spAutoFit/>
            </a:bodyPr>
            <a:lstStyle/>
            <a:p>
              <a:pPr algn="ctr"/>
              <a:r>
                <a:rPr lang="en-US" sz="1300" dirty="0" err="1">
                  <a:solidFill>
                    <a:schemeClr val="tx1">
                      <a:lumMod val="50000"/>
                      <a:lumOff val="50000"/>
                    </a:schemeClr>
                  </a:solidFill>
                  <a:latin typeface="Calibri"/>
                  <a:cs typeface="Calibri"/>
                </a:rPr>
                <a:t>Análise</a:t>
              </a:r>
              <a:r>
                <a:rPr lang="en-US" sz="1300" dirty="0">
                  <a:solidFill>
                    <a:schemeClr val="tx1">
                      <a:lumMod val="50000"/>
                      <a:lumOff val="50000"/>
                    </a:schemeClr>
                  </a:solidFill>
                  <a:latin typeface="Calibri"/>
                  <a:cs typeface="Calibri"/>
                </a:rPr>
                <a:t> </a:t>
              </a:r>
              <a:r>
                <a:rPr lang="en-US" sz="1300" dirty="0" err="1">
                  <a:solidFill>
                    <a:schemeClr val="tx1">
                      <a:lumMod val="50000"/>
                      <a:lumOff val="50000"/>
                    </a:schemeClr>
                  </a:solidFill>
                  <a:latin typeface="Calibri"/>
                  <a:cs typeface="Calibri"/>
                </a:rPr>
                <a:t>Tensorial</a:t>
              </a:r>
              <a:r>
                <a:rPr lang="en-US" sz="1300" dirty="0">
                  <a:solidFill>
                    <a:schemeClr val="tx1">
                      <a:lumMod val="50000"/>
                      <a:lumOff val="50000"/>
                    </a:schemeClr>
                  </a:solidFill>
                  <a:latin typeface="Calibri"/>
                  <a:cs typeface="Calibri"/>
                </a:rPr>
                <a:t>, </a:t>
              </a:r>
              <a:r>
                <a:rPr lang="en-US" sz="1300" dirty="0" err="1">
                  <a:solidFill>
                    <a:schemeClr val="tx1">
                      <a:lumMod val="50000"/>
                      <a:lumOff val="50000"/>
                    </a:schemeClr>
                  </a:solidFill>
                  <a:latin typeface="Calibri"/>
                  <a:cs typeface="Calibri"/>
                </a:rPr>
                <a:t>Trigonométrica</a:t>
              </a:r>
              <a:r>
                <a:rPr lang="en-US" sz="1300" dirty="0">
                  <a:solidFill>
                    <a:schemeClr val="tx1">
                      <a:lumMod val="50000"/>
                      <a:lumOff val="50000"/>
                    </a:schemeClr>
                  </a:solidFill>
                  <a:latin typeface="Calibri"/>
                  <a:cs typeface="Calibri"/>
                </a:rPr>
                <a:t> e </a:t>
              </a:r>
              <a:r>
                <a:rPr lang="en-US" sz="1300" dirty="0" err="1">
                  <a:solidFill>
                    <a:schemeClr val="tx1">
                      <a:lumMod val="50000"/>
                      <a:lumOff val="50000"/>
                    </a:schemeClr>
                  </a:solidFill>
                  <a:latin typeface="Calibri"/>
                  <a:cs typeface="Calibri"/>
                </a:rPr>
                <a:t>Estatística</a:t>
              </a:r>
              <a:endParaRPr lang="en-US" sz="1300" dirty="0">
                <a:solidFill>
                  <a:schemeClr val="tx1">
                    <a:lumMod val="50000"/>
                    <a:lumOff val="50000"/>
                  </a:schemeClr>
                </a:solidFill>
                <a:latin typeface="Calibri"/>
                <a:cs typeface="Calibri"/>
              </a:endParaRPr>
            </a:p>
          </p:txBody>
        </p:sp>
        <p:sp>
          <p:nvSpPr>
            <p:cNvPr id="19" name="Hexagon 33">
              <a:extLst>
                <a:ext uri="{FF2B5EF4-FFF2-40B4-BE49-F238E27FC236}">
                  <a16:creationId xmlns:a16="http://schemas.microsoft.com/office/drawing/2014/main" id="{7D4A53CB-3496-554D-8999-3A0D473A5AAE}"/>
                </a:ext>
              </a:extLst>
            </p:cNvPr>
            <p:cNvSpPr/>
            <p:nvPr/>
          </p:nvSpPr>
          <p:spPr>
            <a:xfrm>
              <a:off x="2440348" y="2040206"/>
              <a:ext cx="1348736" cy="1130424"/>
            </a:xfrm>
            <a:prstGeom prst="hexagon">
              <a:avLst/>
            </a:prstGeom>
            <a:solidFill>
              <a:schemeClr val="bg1">
                <a:lumMod val="85000"/>
              </a:schemeClr>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34">
              <a:extLst>
                <a:ext uri="{FF2B5EF4-FFF2-40B4-BE49-F238E27FC236}">
                  <a16:creationId xmlns:a16="http://schemas.microsoft.com/office/drawing/2014/main" id="{EDF308B2-6F66-D74A-98C6-A9FF93926D6C}"/>
                </a:ext>
              </a:extLst>
            </p:cNvPr>
            <p:cNvSpPr txBox="1"/>
            <p:nvPr/>
          </p:nvSpPr>
          <p:spPr>
            <a:xfrm>
              <a:off x="2314065" y="2436778"/>
              <a:ext cx="1584176" cy="253362"/>
            </a:xfrm>
            <a:prstGeom prst="rect">
              <a:avLst/>
            </a:prstGeom>
            <a:noFill/>
          </p:spPr>
          <p:txBody>
            <a:bodyPr wrap="square" rtlCol="0">
              <a:spAutoFit/>
            </a:bodyPr>
            <a:lstStyle/>
            <a:p>
              <a:pPr algn="ctr"/>
              <a:r>
                <a:rPr lang="en-US" sz="1300" dirty="0" err="1">
                  <a:solidFill>
                    <a:schemeClr val="tx1">
                      <a:lumMod val="50000"/>
                      <a:lumOff val="50000"/>
                    </a:schemeClr>
                  </a:solidFill>
                  <a:latin typeface="Calibri"/>
                  <a:cs typeface="Calibri"/>
                </a:rPr>
                <a:t>Medição</a:t>
              </a:r>
              <a:endParaRPr lang="en-US" sz="1300" dirty="0">
                <a:solidFill>
                  <a:schemeClr val="tx1">
                    <a:lumMod val="50000"/>
                    <a:lumOff val="50000"/>
                  </a:schemeClr>
                </a:solidFill>
                <a:latin typeface="Calibri"/>
                <a:cs typeface="Calibri"/>
              </a:endParaRPr>
            </a:p>
          </p:txBody>
        </p:sp>
      </p:grpSp>
    </p:spTree>
    <p:extLst>
      <p:ext uri="{BB962C8B-B14F-4D97-AF65-F5344CB8AC3E}">
        <p14:creationId xmlns:p14="http://schemas.microsoft.com/office/powerpoint/2010/main" val="3024899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24" name="TextBox 22">
            <a:extLst>
              <a:ext uri="{FF2B5EF4-FFF2-40B4-BE49-F238E27FC236}">
                <a16:creationId xmlns:a16="http://schemas.microsoft.com/office/drawing/2014/main" id="{788A093B-BAC0-8C4F-BF48-ACCA0B1CB8E8}"/>
              </a:ext>
            </a:extLst>
          </p:cNvPr>
          <p:cNvSpPr txBox="1"/>
          <p:nvPr/>
        </p:nvSpPr>
        <p:spPr>
          <a:xfrm>
            <a:off x="4445550" y="2330224"/>
            <a:ext cx="2585250" cy="1938992"/>
          </a:xfrm>
          <a:prstGeom prst="rect">
            <a:avLst/>
          </a:prstGeom>
          <a:noFill/>
        </p:spPr>
        <p:txBody>
          <a:bodyPr wrap="square" numCol="2" rtlCol="0">
            <a:spAutoFit/>
          </a:bodyPr>
          <a:lstStyle/>
          <a:p>
            <a:pPr algn="ctr"/>
            <a:r>
              <a:rPr lang="en-US" altLang="ko-KR" sz="1200" dirty="0">
                <a:solidFill>
                  <a:schemeClr val="tx1">
                    <a:lumMod val="75000"/>
                    <a:lumOff val="25000"/>
                  </a:schemeClr>
                </a:solidFill>
                <a:latin typeface="Calibri"/>
                <a:cs typeface="Calibri"/>
              </a:rPr>
              <a:t>ISO 9126 (01)</a:t>
            </a:r>
          </a:p>
          <a:p>
            <a:pPr algn="ctr"/>
            <a:r>
              <a:rPr lang="pt-BR" altLang="ko-KR" sz="1200" dirty="0" err="1">
                <a:solidFill>
                  <a:schemeClr val="tx1">
                    <a:lumMod val="75000"/>
                    <a:lumOff val="25000"/>
                  </a:schemeClr>
                </a:solidFill>
                <a:latin typeface="Calibri"/>
                <a:cs typeface="Calibri"/>
              </a:rPr>
              <a:t>Bertoa</a:t>
            </a:r>
            <a:r>
              <a:rPr lang="en-US" altLang="ko-KR" sz="1200" dirty="0">
                <a:solidFill>
                  <a:schemeClr val="tx1">
                    <a:lumMod val="75000"/>
                    <a:lumOff val="25000"/>
                  </a:schemeClr>
                </a:solidFill>
                <a:latin typeface="Calibri"/>
                <a:cs typeface="Calibri"/>
              </a:rPr>
              <a:t> (02)</a:t>
            </a:r>
          </a:p>
          <a:p>
            <a:pPr algn="ctr"/>
            <a:r>
              <a:rPr lang="en-US" altLang="ko-KR" sz="1200" dirty="0" err="1">
                <a:solidFill>
                  <a:srgbClr val="660066"/>
                </a:solidFill>
                <a:latin typeface="Calibri"/>
                <a:cs typeface="Calibri"/>
              </a:rPr>
              <a:t>Henningsson</a:t>
            </a:r>
            <a:r>
              <a:rPr lang="en-US" altLang="ko-KR" sz="1200" dirty="0">
                <a:solidFill>
                  <a:srgbClr val="660066"/>
                </a:solidFill>
                <a:latin typeface="Calibri"/>
                <a:cs typeface="Calibri"/>
              </a:rPr>
              <a:t> (02)</a:t>
            </a:r>
          </a:p>
          <a:p>
            <a:pPr algn="ctr"/>
            <a:r>
              <a:rPr lang="en-US" altLang="ko-KR" sz="1200" dirty="0" err="1">
                <a:solidFill>
                  <a:schemeClr val="tx1">
                    <a:lumMod val="75000"/>
                    <a:lumOff val="25000"/>
                  </a:schemeClr>
                </a:solidFill>
                <a:latin typeface="Calibri"/>
                <a:cs typeface="Calibri"/>
              </a:rPr>
              <a:t>Georgiadou</a:t>
            </a:r>
            <a:r>
              <a:rPr lang="en-US" altLang="ko-KR" sz="1200" dirty="0">
                <a:solidFill>
                  <a:schemeClr val="tx1">
                    <a:lumMod val="75000"/>
                    <a:lumOff val="25000"/>
                  </a:schemeClr>
                </a:solidFill>
                <a:latin typeface="Calibri"/>
                <a:cs typeface="Calibri"/>
              </a:rPr>
              <a:t> (03)</a:t>
            </a:r>
          </a:p>
          <a:p>
            <a:pPr algn="ctr"/>
            <a:r>
              <a:rPr lang="en-US" altLang="ko-KR" sz="1200" dirty="0" err="1">
                <a:solidFill>
                  <a:schemeClr val="tx1">
                    <a:lumMod val="75000"/>
                    <a:lumOff val="25000"/>
                  </a:schemeClr>
                </a:solidFill>
                <a:latin typeface="Calibri"/>
                <a:cs typeface="Calibri"/>
              </a:rPr>
              <a:t>CapGemini</a:t>
            </a:r>
            <a:r>
              <a:rPr lang="en-US" altLang="ko-KR" sz="1200" dirty="0">
                <a:solidFill>
                  <a:schemeClr val="tx1">
                    <a:lumMod val="75000"/>
                    <a:lumOff val="25000"/>
                  </a:schemeClr>
                </a:solidFill>
                <a:latin typeface="Calibri"/>
                <a:cs typeface="Calibri"/>
              </a:rPr>
              <a:t> (03)</a:t>
            </a:r>
          </a:p>
          <a:p>
            <a:pPr algn="ctr"/>
            <a:r>
              <a:rPr lang="en-US" altLang="ko-KR" sz="1200" dirty="0" err="1">
                <a:solidFill>
                  <a:schemeClr val="tx1">
                    <a:lumMod val="75000"/>
                    <a:lumOff val="25000"/>
                  </a:schemeClr>
                </a:solidFill>
                <a:latin typeface="Calibri"/>
                <a:cs typeface="Calibri"/>
              </a:rPr>
              <a:t>Rawashdel</a:t>
            </a:r>
            <a:r>
              <a:rPr lang="en-US" altLang="ko-KR" sz="1200" dirty="0">
                <a:solidFill>
                  <a:schemeClr val="tx1">
                    <a:lumMod val="75000"/>
                    <a:lumOff val="25000"/>
                  </a:schemeClr>
                </a:solidFill>
                <a:latin typeface="Calibri"/>
                <a:cs typeface="Calibri"/>
              </a:rPr>
              <a:t> (06)</a:t>
            </a:r>
          </a:p>
          <a:p>
            <a:pPr algn="ctr"/>
            <a:r>
              <a:rPr lang="en-US" altLang="ko-KR" sz="1200" dirty="0" err="1">
                <a:solidFill>
                  <a:schemeClr val="tx1">
                    <a:lumMod val="75000"/>
                    <a:lumOff val="25000"/>
                  </a:schemeClr>
                </a:solidFill>
                <a:latin typeface="Calibri"/>
                <a:cs typeface="Calibri"/>
              </a:rPr>
              <a:t>OpenBRR</a:t>
            </a:r>
            <a:r>
              <a:rPr lang="en-US" altLang="ko-KR" sz="1200" dirty="0">
                <a:solidFill>
                  <a:schemeClr val="tx1">
                    <a:lumMod val="75000"/>
                    <a:lumOff val="25000"/>
                  </a:schemeClr>
                </a:solidFill>
                <a:latin typeface="Calibri"/>
                <a:cs typeface="Calibri"/>
              </a:rPr>
              <a:t> (06)</a:t>
            </a:r>
          </a:p>
          <a:p>
            <a:pPr algn="ctr"/>
            <a:endParaRPr lang="en-US" altLang="ko-KR" sz="1200" dirty="0">
              <a:solidFill>
                <a:schemeClr val="tx1">
                  <a:lumMod val="75000"/>
                  <a:lumOff val="25000"/>
                </a:schemeClr>
              </a:solidFill>
              <a:latin typeface="Calibri"/>
              <a:cs typeface="Calibri"/>
            </a:endParaRPr>
          </a:p>
          <a:p>
            <a:pPr algn="ctr"/>
            <a:endParaRPr lang="en-US" altLang="ko-KR" sz="1200" dirty="0">
              <a:solidFill>
                <a:schemeClr val="tx1">
                  <a:lumMod val="75000"/>
                  <a:lumOff val="25000"/>
                </a:schemeClr>
              </a:solidFill>
              <a:latin typeface="Calibri"/>
              <a:cs typeface="Calibri"/>
            </a:endParaRPr>
          </a:p>
          <a:p>
            <a:pPr algn="ctr"/>
            <a:endParaRPr lang="en-US" altLang="ko-KR" sz="1200" dirty="0">
              <a:solidFill>
                <a:schemeClr val="tx1">
                  <a:lumMod val="75000"/>
                  <a:lumOff val="25000"/>
                </a:schemeClr>
              </a:solidFill>
              <a:latin typeface="Calibri"/>
              <a:cs typeface="Calibri"/>
            </a:endParaRPr>
          </a:p>
          <a:p>
            <a:pPr algn="ctr"/>
            <a:r>
              <a:rPr lang="en-US" altLang="ko-KR" sz="1200" dirty="0">
                <a:solidFill>
                  <a:schemeClr val="tx1">
                    <a:lumMod val="75000"/>
                    <a:lumOff val="25000"/>
                  </a:schemeClr>
                </a:solidFill>
                <a:latin typeface="Calibri"/>
                <a:cs typeface="Calibri"/>
              </a:rPr>
              <a:t>Andreu (07)</a:t>
            </a:r>
          </a:p>
          <a:p>
            <a:pPr algn="ctr"/>
            <a:r>
              <a:rPr lang="en-US" altLang="ko-KR" sz="1200" dirty="0">
                <a:solidFill>
                  <a:schemeClr val="tx1">
                    <a:lumMod val="75000"/>
                    <a:lumOff val="25000"/>
                  </a:schemeClr>
                </a:solidFill>
                <a:latin typeface="Calibri"/>
                <a:cs typeface="Calibri"/>
              </a:rPr>
              <a:t>ISO 25000 (08)</a:t>
            </a:r>
          </a:p>
          <a:p>
            <a:pPr algn="ctr"/>
            <a:r>
              <a:rPr lang="en-US" altLang="ko-KR" sz="1200" dirty="0">
                <a:solidFill>
                  <a:schemeClr val="tx1">
                    <a:lumMod val="75000"/>
                    <a:lumOff val="25000"/>
                  </a:schemeClr>
                </a:solidFill>
                <a:latin typeface="Calibri"/>
                <a:cs typeface="Calibri"/>
              </a:rPr>
              <a:t>SQO-OSS (08)</a:t>
            </a:r>
          </a:p>
          <a:p>
            <a:pPr algn="ctr"/>
            <a:r>
              <a:rPr lang="en-US" altLang="ko-KR" sz="1200" dirty="0" err="1">
                <a:solidFill>
                  <a:srgbClr val="660066"/>
                </a:solidFill>
                <a:latin typeface="Calibri"/>
                <a:cs typeface="Calibri"/>
              </a:rPr>
              <a:t>Svahnberg</a:t>
            </a:r>
            <a:r>
              <a:rPr lang="en-US" altLang="ko-KR" sz="1200" dirty="0">
                <a:solidFill>
                  <a:srgbClr val="660066"/>
                </a:solidFill>
                <a:latin typeface="Calibri"/>
                <a:cs typeface="Calibri"/>
              </a:rPr>
              <a:t> (09)</a:t>
            </a:r>
          </a:p>
          <a:p>
            <a:pPr algn="ctr"/>
            <a:r>
              <a:rPr lang="en-US" altLang="ko-KR" sz="1200" dirty="0" err="1">
                <a:solidFill>
                  <a:schemeClr val="tx1">
                    <a:lumMod val="75000"/>
                    <a:lumOff val="25000"/>
                  </a:schemeClr>
                </a:solidFill>
                <a:latin typeface="Calibri"/>
                <a:cs typeface="Calibri"/>
              </a:rPr>
              <a:t>QualOSS</a:t>
            </a:r>
            <a:r>
              <a:rPr lang="en-US" altLang="ko-KR" sz="1200" dirty="0">
                <a:solidFill>
                  <a:schemeClr val="tx1">
                    <a:lumMod val="75000"/>
                    <a:lumOff val="25000"/>
                  </a:schemeClr>
                </a:solidFill>
                <a:latin typeface="Calibri"/>
                <a:cs typeface="Calibri"/>
              </a:rPr>
              <a:t> (09)</a:t>
            </a:r>
          </a:p>
          <a:p>
            <a:pPr algn="ctr"/>
            <a:r>
              <a:rPr lang="en-US" altLang="ko-KR" sz="1200" dirty="0" err="1">
                <a:solidFill>
                  <a:schemeClr val="tx1">
                    <a:lumMod val="75000"/>
                    <a:lumOff val="25000"/>
                  </a:schemeClr>
                </a:solidFill>
                <a:latin typeface="Calibri"/>
                <a:cs typeface="Calibri"/>
              </a:rPr>
              <a:t>Squale</a:t>
            </a:r>
            <a:r>
              <a:rPr lang="en-US" altLang="ko-KR" sz="1200" dirty="0">
                <a:solidFill>
                  <a:schemeClr val="tx1">
                    <a:lumMod val="75000"/>
                    <a:lumOff val="25000"/>
                  </a:schemeClr>
                </a:solidFill>
                <a:latin typeface="Calibri"/>
                <a:cs typeface="Calibri"/>
              </a:rPr>
              <a:t> (09)</a:t>
            </a:r>
            <a:endParaRPr lang="ko-KR" altLang="en-US" sz="1200" dirty="0">
              <a:solidFill>
                <a:schemeClr val="tx1">
                  <a:lumMod val="75000"/>
                  <a:lumOff val="25000"/>
                </a:schemeClr>
              </a:solidFill>
              <a:latin typeface="Calibri"/>
              <a:cs typeface="Calibri"/>
            </a:endParaRPr>
          </a:p>
        </p:txBody>
      </p:sp>
      <p:sp>
        <p:nvSpPr>
          <p:cNvPr id="25" name="TextBox 23">
            <a:extLst>
              <a:ext uri="{FF2B5EF4-FFF2-40B4-BE49-F238E27FC236}">
                <a16:creationId xmlns:a16="http://schemas.microsoft.com/office/drawing/2014/main" id="{B8142724-E999-1E4E-8838-F13C9934B46B}"/>
              </a:ext>
            </a:extLst>
          </p:cNvPr>
          <p:cNvSpPr txBox="1"/>
          <p:nvPr/>
        </p:nvSpPr>
        <p:spPr>
          <a:xfrm>
            <a:off x="1309581" y="3554131"/>
            <a:ext cx="1499009" cy="461665"/>
          </a:xfrm>
          <a:prstGeom prst="rect">
            <a:avLst/>
          </a:prstGeom>
          <a:noFill/>
        </p:spPr>
        <p:txBody>
          <a:bodyPr wrap="square" rtlCol="0">
            <a:spAutoFit/>
          </a:bodyPr>
          <a:lstStyle/>
          <a:p>
            <a:pPr algn="ctr"/>
            <a:r>
              <a:rPr lang="en-US" altLang="ko-KR" sz="2400" b="1">
                <a:solidFill>
                  <a:schemeClr val="accent1"/>
                </a:solidFill>
                <a:cs typeface="Arial" pitchFamily="34" charset="0"/>
              </a:rPr>
              <a:t>1970-90</a:t>
            </a:r>
            <a:endParaRPr lang="ko-KR" altLang="en-US" sz="2400" b="1">
              <a:solidFill>
                <a:schemeClr val="accent1"/>
              </a:solidFill>
              <a:cs typeface="Arial" pitchFamily="34" charset="0"/>
            </a:endParaRPr>
          </a:p>
        </p:txBody>
      </p:sp>
      <p:sp>
        <p:nvSpPr>
          <p:cNvPr id="26" name="TextBox 24">
            <a:extLst>
              <a:ext uri="{FF2B5EF4-FFF2-40B4-BE49-F238E27FC236}">
                <a16:creationId xmlns:a16="http://schemas.microsoft.com/office/drawing/2014/main" id="{A33D9073-9C5E-7242-B130-575A58E7F508}"/>
              </a:ext>
            </a:extLst>
          </p:cNvPr>
          <p:cNvSpPr txBox="1"/>
          <p:nvPr/>
        </p:nvSpPr>
        <p:spPr>
          <a:xfrm>
            <a:off x="3566637" y="3554131"/>
            <a:ext cx="922945" cy="461665"/>
          </a:xfrm>
          <a:prstGeom prst="rect">
            <a:avLst/>
          </a:prstGeom>
          <a:noFill/>
        </p:spPr>
        <p:txBody>
          <a:bodyPr wrap="square" rtlCol="0">
            <a:spAutoFit/>
          </a:bodyPr>
          <a:lstStyle/>
          <a:p>
            <a:pPr algn="ctr"/>
            <a:r>
              <a:rPr lang="en-US" altLang="ko-KR" sz="2400" b="1">
                <a:solidFill>
                  <a:schemeClr val="accent1"/>
                </a:solidFill>
                <a:cs typeface="Arial" pitchFamily="34" charset="0"/>
              </a:rPr>
              <a:t>2000</a:t>
            </a:r>
            <a:endParaRPr lang="ko-KR" altLang="en-US" sz="2400" b="1">
              <a:solidFill>
                <a:schemeClr val="accent1"/>
              </a:solidFill>
              <a:cs typeface="Arial" pitchFamily="34" charset="0"/>
            </a:endParaRPr>
          </a:p>
        </p:txBody>
      </p:sp>
      <p:sp>
        <p:nvSpPr>
          <p:cNvPr id="27" name="TextBox 25">
            <a:extLst>
              <a:ext uri="{FF2B5EF4-FFF2-40B4-BE49-F238E27FC236}">
                <a16:creationId xmlns:a16="http://schemas.microsoft.com/office/drawing/2014/main" id="{71B1768A-69C6-364C-9637-CD7161991DAD}"/>
              </a:ext>
            </a:extLst>
          </p:cNvPr>
          <p:cNvSpPr txBox="1"/>
          <p:nvPr/>
        </p:nvSpPr>
        <p:spPr>
          <a:xfrm>
            <a:off x="7039426" y="3554131"/>
            <a:ext cx="1499009" cy="461665"/>
          </a:xfrm>
          <a:prstGeom prst="rect">
            <a:avLst/>
          </a:prstGeom>
          <a:noFill/>
        </p:spPr>
        <p:txBody>
          <a:bodyPr wrap="square" rtlCol="0">
            <a:spAutoFit/>
          </a:bodyPr>
          <a:lstStyle/>
          <a:p>
            <a:pPr algn="ctr"/>
            <a:r>
              <a:rPr lang="en-US" altLang="ko-KR" sz="2400" b="1">
                <a:solidFill>
                  <a:schemeClr val="accent2"/>
                </a:solidFill>
                <a:cs typeface="Arial" pitchFamily="34" charset="0"/>
              </a:rPr>
              <a:t>2010-18</a:t>
            </a:r>
            <a:endParaRPr lang="ko-KR" altLang="en-US" sz="2400" b="1">
              <a:solidFill>
                <a:schemeClr val="accent2"/>
              </a:solidFill>
              <a:cs typeface="Arial" pitchFamily="34" charset="0"/>
            </a:endParaRPr>
          </a:p>
        </p:txBody>
      </p:sp>
      <p:sp>
        <p:nvSpPr>
          <p:cNvPr id="28" name="Rectangle 26">
            <a:extLst>
              <a:ext uri="{FF2B5EF4-FFF2-40B4-BE49-F238E27FC236}">
                <a16:creationId xmlns:a16="http://schemas.microsoft.com/office/drawing/2014/main" id="{1AFDB999-CF75-7648-A5C7-022970E3AB59}"/>
              </a:ext>
            </a:extLst>
          </p:cNvPr>
          <p:cNvSpPr/>
          <p:nvPr/>
        </p:nvSpPr>
        <p:spPr>
          <a:xfrm>
            <a:off x="2712842" y="3748963"/>
            <a:ext cx="79200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9" name="Rectangle 27">
            <a:extLst>
              <a:ext uri="{FF2B5EF4-FFF2-40B4-BE49-F238E27FC236}">
                <a16:creationId xmlns:a16="http://schemas.microsoft.com/office/drawing/2014/main" id="{C84E0660-A2AC-154D-B6A2-692B6F08231D}"/>
              </a:ext>
            </a:extLst>
          </p:cNvPr>
          <p:cNvSpPr/>
          <p:nvPr/>
        </p:nvSpPr>
        <p:spPr>
          <a:xfrm>
            <a:off x="4514712" y="3748963"/>
            <a:ext cx="2485634"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0" name="TextBox 28">
            <a:extLst>
              <a:ext uri="{FF2B5EF4-FFF2-40B4-BE49-F238E27FC236}">
                <a16:creationId xmlns:a16="http://schemas.microsoft.com/office/drawing/2014/main" id="{9D7581FD-E29E-3347-8E03-E8F993D050E8}"/>
              </a:ext>
            </a:extLst>
          </p:cNvPr>
          <p:cNvSpPr txBox="1"/>
          <p:nvPr/>
        </p:nvSpPr>
        <p:spPr>
          <a:xfrm>
            <a:off x="2199314" y="3952336"/>
            <a:ext cx="1734772" cy="1200329"/>
          </a:xfrm>
          <a:prstGeom prst="rect">
            <a:avLst/>
          </a:prstGeom>
          <a:noFill/>
        </p:spPr>
        <p:txBody>
          <a:bodyPr wrap="square" rtlCol="0">
            <a:spAutoFit/>
          </a:bodyPr>
          <a:lstStyle/>
          <a:p>
            <a:pPr algn="ctr"/>
            <a:r>
              <a:rPr lang="en-US" altLang="ko-KR" sz="1200">
                <a:solidFill>
                  <a:srgbClr val="660066"/>
                </a:solidFill>
                <a:latin typeface="Calibri"/>
                <a:cs typeface="Calibri"/>
              </a:rPr>
              <a:t>McCall (77)</a:t>
            </a:r>
          </a:p>
          <a:p>
            <a:pPr algn="ctr"/>
            <a:r>
              <a:rPr lang="en-US" altLang="ko-KR" sz="1200">
                <a:solidFill>
                  <a:srgbClr val="660066"/>
                </a:solidFill>
                <a:latin typeface="Calibri"/>
                <a:cs typeface="Calibri"/>
              </a:rPr>
              <a:t>Boehm (78)</a:t>
            </a:r>
          </a:p>
          <a:p>
            <a:pPr algn="ctr"/>
            <a:r>
              <a:rPr lang="en-US" altLang="ko-KR" sz="1200">
                <a:solidFill>
                  <a:srgbClr val="660066"/>
                </a:solidFill>
                <a:latin typeface="Calibri"/>
                <a:cs typeface="Calibri"/>
              </a:rPr>
              <a:t>Rocha (83)</a:t>
            </a:r>
          </a:p>
          <a:p>
            <a:pPr algn="ctr"/>
            <a:r>
              <a:rPr lang="en-US" altLang="ko-KR" sz="1200">
                <a:solidFill>
                  <a:schemeClr val="tx1">
                    <a:lumMod val="75000"/>
                    <a:lumOff val="25000"/>
                  </a:schemeClr>
                </a:solidFill>
                <a:latin typeface="Calibri"/>
                <a:cs typeface="Calibri"/>
              </a:rPr>
              <a:t>Boehm (86)</a:t>
            </a:r>
            <a:endParaRPr lang="ko-KR" altLang="en-US" sz="1200">
              <a:solidFill>
                <a:schemeClr val="tx1">
                  <a:lumMod val="75000"/>
                  <a:lumOff val="25000"/>
                </a:schemeClr>
              </a:solidFill>
              <a:latin typeface="Calibri"/>
              <a:cs typeface="Calibri"/>
            </a:endParaRPr>
          </a:p>
          <a:p>
            <a:pPr algn="ctr"/>
            <a:r>
              <a:rPr lang="en-US" altLang="ko-KR" sz="1200">
                <a:solidFill>
                  <a:schemeClr val="tx1">
                    <a:lumMod val="75000"/>
                    <a:lumOff val="25000"/>
                  </a:schemeClr>
                </a:solidFill>
                <a:latin typeface="Calibri"/>
                <a:cs typeface="Calibri"/>
              </a:rPr>
              <a:t>FURPS (92)</a:t>
            </a:r>
          </a:p>
          <a:p>
            <a:pPr algn="ctr"/>
            <a:r>
              <a:rPr lang="en-US" altLang="ko-KR" sz="1200" err="1">
                <a:solidFill>
                  <a:schemeClr val="tx1">
                    <a:lumMod val="75000"/>
                    <a:lumOff val="25000"/>
                  </a:schemeClr>
                </a:solidFill>
                <a:latin typeface="Calibri"/>
                <a:cs typeface="Calibri"/>
              </a:rPr>
              <a:t>Dromey</a:t>
            </a:r>
            <a:r>
              <a:rPr lang="en-US" altLang="ko-KR" sz="1200">
                <a:solidFill>
                  <a:schemeClr val="tx1">
                    <a:lumMod val="75000"/>
                    <a:lumOff val="25000"/>
                  </a:schemeClr>
                </a:solidFill>
                <a:latin typeface="Calibri"/>
                <a:cs typeface="Calibri"/>
              </a:rPr>
              <a:t> (95)</a:t>
            </a:r>
          </a:p>
        </p:txBody>
      </p:sp>
      <p:sp>
        <p:nvSpPr>
          <p:cNvPr id="31" name="Rectangle 29">
            <a:extLst>
              <a:ext uri="{FF2B5EF4-FFF2-40B4-BE49-F238E27FC236}">
                <a16:creationId xmlns:a16="http://schemas.microsoft.com/office/drawing/2014/main" id="{F8972171-4060-8F4A-82FA-80E29B3DB891}"/>
              </a:ext>
            </a:extLst>
          </p:cNvPr>
          <p:cNvSpPr/>
          <p:nvPr/>
        </p:nvSpPr>
        <p:spPr>
          <a:xfrm>
            <a:off x="2309816" y="5229200"/>
            <a:ext cx="1734772" cy="1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100">
              <a:solidFill>
                <a:schemeClr val="tx1">
                  <a:lumMod val="75000"/>
                  <a:lumOff val="25000"/>
                </a:schemeClr>
              </a:solidFill>
              <a:latin typeface="Calibri"/>
              <a:cs typeface="Calibri"/>
            </a:endParaRPr>
          </a:p>
        </p:txBody>
      </p:sp>
      <p:sp>
        <p:nvSpPr>
          <p:cNvPr id="32" name="TextBox 30">
            <a:extLst>
              <a:ext uri="{FF2B5EF4-FFF2-40B4-BE49-F238E27FC236}">
                <a16:creationId xmlns:a16="http://schemas.microsoft.com/office/drawing/2014/main" id="{6986F7E6-1CE8-7A4A-BF3F-93E119A69C9B}"/>
              </a:ext>
            </a:extLst>
          </p:cNvPr>
          <p:cNvSpPr txBox="1"/>
          <p:nvPr/>
        </p:nvSpPr>
        <p:spPr>
          <a:xfrm>
            <a:off x="6627552" y="4071260"/>
            <a:ext cx="2555775" cy="1015663"/>
          </a:xfrm>
          <a:prstGeom prst="rect">
            <a:avLst/>
          </a:prstGeom>
          <a:noFill/>
        </p:spPr>
        <p:txBody>
          <a:bodyPr wrap="square" numCol="2" rtlCol="0">
            <a:spAutoFit/>
          </a:bodyPr>
          <a:lstStyle/>
          <a:p>
            <a:pPr algn="ctr"/>
            <a:r>
              <a:rPr lang="en-US" altLang="ko-KR" sz="1200">
                <a:solidFill>
                  <a:schemeClr val="tx1">
                    <a:lumMod val="75000"/>
                    <a:lumOff val="25000"/>
                  </a:schemeClr>
                </a:solidFill>
                <a:latin typeface="Calibri"/>
                <a:cs typeface="Calibri"/>
              </a:rPr>
              <a:t>Alvaro (10)</a:t>
            </a:r>
          </a:p>
          <a:p>
            <a:pPr algn="ctr"/>
            <a:r>
              <a:rPr lang="en-US" altLang="ko-KR" sz="1200" err="1">
                <a:solidFill>
                  <a:schemeClr val="tx1">
                    <a:lumMod val="75000"/>
                    <a:lumOff val="25000"/>
                  </a:schemeClr>
                </a:solidFill>
                <a:latin typeface="Calibri"/>
                <a:cs typeface="Calibri"/>
              </a:rPr>
              <a:t>Upadhyay</a:t>
            </a:r>
            <a:r>
              <a:rPr lang="en-US" altLang="ko-KR" sz="1200">
                <a:solidFill>
                  <a:schemeClr val="tx1">
                    <a:lumMod val="75000"/>
                    <a:lumOff val="25000"/>
                  </a:schemeClr>
                </a:solidFill>
                <a:latin typeface="Calibri"/>
                <a:cs typeface="Calibri"/>
              </a:rPr>
              <a:t>(11)</a:t>
            </a:r>
          </a:p>
          <a:p>
            <a:pPr algn="ctr"/>
            <a:r>
              <a:rPr lang="en-US" altLang="ko-KR" sz="1200">
                <a:solidFill>
                  <a:schemeClr val="tx1">
                    <a:lumMod val="75000"/>
                    <a:lumOff val="25000"/>
                  </a:schemeClr>
                </a:solidFill>
                <a:latin typeface="Calibri"/>
                <a:cs typeface="Calibri"/>
              </a:rPr>
              <a:t>Al-</a:t>
            </a:r>
            <a:r>
              <a:rPr lang="en-US" altLang="ko-KR" sz="1200" err="1">
                <a:solidFill>
                  <a:schemeClr val="tx1">
                    <a:lumMod val="75000"/>
                    <a:lumOff val="25000"/>
                  </a:schemeClr>
                </a:solidFill>
                <a:latin typeface="Calibri"/>
                <a:cs typeface="Calibri"/>
              </a:rPr>
              <a:t>Badareen</a:t>
            </a:r>
            <a:r>
              <a:rPr lang="en-US" altLang="ko-KR" sz="1200">
                <a:solidFill>
                  <a:schemeClr val="tx1">
                    <a:lumMod val="75000"/>
                    <a:lumOff val="25000"/>
                  </a:schemeClr>
                </a:solidFill>
                <a:latin typeface="Calibri"/>
                <a:cs typeface="Calibri"/>
              </a:rPr>
              <a:t> (12)</a:t>
            </a:r>
          </a:p>
          <a:p>
            <a:pPr algn="ctr"/>
            <a:r>
              <a:rPr lang="en-US" altLang="ko-KR" sz="1200" err="1">
                <a:solidFill>
                  <a:srgbClr val="660066"/>
                </a:solidFill>
                <a:latin typeface="Calibri"/>
                <a:cs typeface="Calibri"/>
              </a:rPr>
              <a:t>Aldaajeh</a:t>
            </a:r>
            <a:r>
              <a:rPr lang="en-US" altLang="ko-KR" sz="1200">
                <a:solidFill>
                  <a:srgbClr val="660066"/>
                </a:solidFill>
                <a:latin typeface="Calibri"/>
                <a:cs typeface="Calibri"/>
              </a:rPr>
              <a:t> (12)</a:t>
            </a:r>
          </a:p>
          <a:p>
            <a:pPr algn="ctr"/>
            <a:r>
              <a:rPr lang="en-US" altLang="ko-KR" sz="1200" err="1">
                <a:solidFill>
                  <a:schemeClr val="tx1">
                    <a:lumMod val="75000"/>
                    <a:lumOff val="25000"/>
                  </a:schemeClr>
                </a:solidFill>
                <a:latin typeface="Calibri"/>
                <a:cs typeface="Calibri"/>
              </a:rPr>
              <a:t>Quamoco</a:t>
            </a:r>
            <a:r>
              <a:rPr lang="en-US" altLang="ko-KR" sz="1200">
                <a:solidFill>
                  <a:schemeClr val="tx1">
                    <a:lumMod val="75000"/>
                    <a:lumOff val="25000"/>
                  </a:schemeClr>
                </a:solidFill>
                <a:latin typeface="Calibri"/>
                <a:cs typeface="Calibri"/>
              </a:rPr>
              <a:t> (12)</a:t>
            </a:r>
          </a:p>
          <a:p>
            <a:pPr algn="ctr"/>
            <a:r>
              <a:rPr lang="en-US" altLang="ko-KR" sz="1200">
                <a:solidFill>
                  <a:srgbClr val="660066"/>
                </a:solidFill>
                <a:latin typeface="Calibri"/>
                <a:cs typeface="Calibri"/>
              </a:rPr>
              <a:t>Miguel J. (14)</a:t>
            </a:r>
          </a:p>
          <a:p>
            <a:pPr algn="ctr"/>
            <a:r>
              <a:rPr lang="en-US" altLang="ko-KR" sz="1200" err="1">
                <a:solidFill>
                  <a:schemeClr val="tx1">
                    <a:lumMod val="75000"/>
                    <a:lumOff val="25000"/>
                  </a:schemeClr>
                </a:solidFill>
                <a:latin typeface="Calibri"/>
                <a:cs typeface="Calibri"/>
              </a:rPr>
              <a:t>Qatch</a:t>
            </a:r>
            <a:r>
              <a:rPr lang="en-US" altLang="ko-KR" sz="1200">
                <a:solidFill>
                  <a:schemeClr val="tx1">
                    <a:lumMod val="75000"/>
                    <a:lumOff val="25000"/>
                  </a:schemeClr>
                </a:solidFill>
                <a:latin typeface="Calibri"/>
                <a:cs typeface="Calibri"/>
              </a:rPr>
              <a:t> (17)</a:t>
            </a:r>
          </a:p>
          <a:p>
            <a:pPr algn="ctr"/>
            <a:r>
              <a:rPr lang="en-US" altLang="ko-KR" sz="1200" err="1">
                <a:solidFill>
                  <a:srgbClr val="660066"/>
                </a:solidFill>
                <a:latin typeface="Calibri"/>
                <a:cs typeface="Calibri"/>
              </a:rPr>
              <a:t>Haoues</a:t>
            </a:r>
            <a:r>
              <a:rPr lang="en-US" altLang="ko-KR" sz="1200">
                <a:solidFill>
                  <a:srgbClr val="660066"/>
                </a:solidFill>
                <a:latin typeface="Calibri"/>
                <a:cs typeface="Calibri"/>
              </a:rPr>
              <a:t> (17)</a:t>
            </a:r>
          </a:p>
          <a:p>
            <a:pPr algn="ctr"/>
            <a:r>
              <a:rPr lang="en-US" altLang="ko-KR" sz="1200">
                <a:solidFill>
                  <a:schemeClr val="tx1">
                    <a:lumMod val="75000"/>
                    <a:lumOff val="25000"/>
                  </a:schemeClr>
                </a:solidFill>
                <a:latin typeface="Calibri"/>
                <a:cs typeface="Calibri"/>
              </a:rPr>
              <a:t>Q-Rapids (18)</a:t>
            </a:r>
          </a:p>
        </p:txBody>
      </p:sp>
      <p:sp>
        <p:nvSpPr>
          <p:cNvPr id="33" name="Rectangle 31">
            <a:extLst>
              <a:ext uri="{FF2B5EF4-FFF2-40B4-BE49-F238E27FC236}">
                <a16:creationId xmlns:a16="http://schemas.microsoft.com/office/drawing/2014/main" id="{41C470D2-71D0-4141-89AA-F8E19EEA19AC}"/>
              </a:ext>
            </a:extLst>
          </p:cNvPr>
          <p:cNvSpPr/>
          <p:nvPr/>
        </p:nvSpPr>
        <p:spPr>
          <a:xfrm>
            <a:off x="7064649" y="5229200"/>
            <a:ext cx="1734772" cy="18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100">
              <a:solidFill>
                <a:schemeClr val="tx1">
                  <a:lumMod val="75000"/>
                  <a:lumOff val="25000"/>
                </a:schemeClr>
              </a:solidFill>
              <a:latin typeface="Calibri"/>
              <a:cs typeface="Calibri"/>
            </a:endParaRPr>
          </a:p>
        </p:txBody>
      </p:sp>
      <p:sp>
        <p:nvSpPr>
          <p:cNvPr id="34" name="TextBox 32">
            <a:extLst>
              <a:ext uri="{FF2B5EF4-FFF2-40B4-BE49-F238E27FC236}">
                <a16:creationId xmlns:a16="http://schemas.microsoft.com/office/drawing/2014/main" id="{4F745067-7B13-5942-82FB-CABEA5FF9795}"/>
              </a:ext>
            </a:extLst>
          </p:cNvPr>
          <p:cNvSpPr txBox="1"/>
          <p:nvPr/>
        </p:nvSpPr>
        <p:spPr>
          <a:xfrm>
            <a:off x="631804" y="2348880"/>
            <a:ext cx="1284656" cy="215444"/>
          </a:xfrm>
          <a:prstGeom prst="rect">
            <a:avLst/>
          </a:prstGeom>
          <a:noFill/>
        </p:spPr>
        <p:txBody>
          <a:bodyPr wrap="square" rtlCol="0">
            <a:spAutoFit/>
          </a:bodyPr>
          <a:lstStyle/>
          <a:p>
            <a:r>
              <a:rPr lang="en-US" sz="800" dirty="0" err="1"/>
              <a:t>Modelos</a:t>
            </a:r>
            <a:r>
              <a:rPr lang="en-US" sz="800" dirty="0"/>
              <a:t> </a:t>
            </a:r>
            <a:r>
              <a:rPr lang="en-US" sz="800" dirty="0" err="1"/>
              <a:t>Qualidade</a:t>
            </a:r>
            <a:endParaRPr lang="en-US" sz="800" dirty="0"/>
          </a:p>
        </p:txBody>
      </p:sp>
      <p:sp>
        <p:nvSpPr>
          <p:cNvPr id="35" name="Rectangle 33">
            <a:extLst>
              <a:ext uri="{FF2B5EF4-FFF2-40B4-BE49-F238E27FC236}">
                <a16:creationId xmlns:a16="http://schemas.microsoft.com/office/drawing/2014/main" id="{EFC505F1-BE4B-254D-BE06-229C4E03B091}"/>
              </a:ext>
            </a:extLst>
          </p:cNvPr>
          <p:cNvSpPr/>
          <p:nvPr/>
        </p:nvSpPr>
        <p:spPr>
          <a:xfrm>
            <a:off x="467916" y="2348880"/>
            <a:ext cx="1296144" cy="504056"/>
          </a:xfrm>
          <a:prstGeom prst="rect">
            <a:avLst/>
          </a:prstGeom>
          <a:noFill/>
          <a:ln w="12700" cmpd="sng">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4">
            <a:extLst>
              <a:ext uri="{FF2B5EF4-FFF2-40B4-BE49-F238E27FC236}">
                <a16:creationId xmlns:a16="http://schemas.microsoft.com/office/drawing/2014/main" id="{B06B11D5-13CC-C345-89CF-00149D419F54}"/>
              </a:ext>
            </a:extLst>
          </p:cNvPr>
          <p:cNvSpPr txBox="1"/>
          <p:nvPr/>
        </p:nvSpPr>
        <p:spPr>
          <a:xfrm>
            <a:off x="620316" y="2501280"/>
            <a:ext cx="1215752" cy="338554"/>
          </a:xfrm>
          <a:prstGeom prst="rect">
            <a:avLst/>
          </a:prstGeom>
          <a:noFill/>
        </p:spPr>
        <p:txBody>
          <a:bodyPr wrap="square" rtlCol="0">
            <a:spAutoFit/>
          </a:bodyPr>
          <a:lstStyle/>
          <a:p>
            <a:r>
              <a:rPr lang="en-US" sz="800" err="1"/>
              <a:t>Relacionamentos</a:t>
            </a:r>
            <a:r>
              <a:rPr lang="en-US" sz="800"/>
              <a:t> </a:t>
            </a:r>
            <a:r>
              <a:rPr lang="en-US" sz="800" err="1"/>
              <a:t>Características</a:t>
            </a:r>
            <a:r>
              <a:rPr lang="en-US" sz="800"/>
              <a:t> </a:t>
            </a:r>
          </a:p>
        </p:txBody>
      </p:sp>
      <p:sp>
        <p:nvSpPr>
          <p:cNvPr id="37" name="Rectangle 35">
            <a:extLst>
              <a:ext uri="{FF2B5EF4-FFF2-40B4-BE49-F238E27FC236}">
                <a16:creationId xmlns:a16="http://schemas.microsoft.com/office/drawing/2014/main" id="{E90010BA-FF6B-0441-AEAF-30E95B1E2E03}"/>
              </a:ext>
            </a:extLst>
          </p:cNvPr>
          <p:cNvSpPr/>
          <p:nvPr/>
        </p:nvSpPr>
        <p:spPr>
          <a:xfrm>
            <a:off x="502155" y="2382964"/>
            <a:ext cx="147547" cy="15841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6">
            <a:extLst>
              <a:ext uri="{FF2B5EF4-FFF2-40B4-BE49-F238E27FC236}">
                <a16:creationId xmlns:a16="http://schemas.microsoft.com/office/drawing/2014/main" id="{66325BE0-8B62-7241-8CA7-50CDEAC50C8B}"/>
              </a:ext>
            </a:extLst>
          </p:cNvPr>
          <p:cNvSpPr/>
          <p:nvPr/>
        </p:nvSpPr>
        <p:spPr>
          <a:xfrm>
            <a:off x="500910" y="2596810"/>
            <a:ext cx="147547" cy="158418"/>
          </a:xfrm>
          <a:prstGeom prst="rect">
            <a:avLst/>
          </a:prstGeom>
          <a:solidFill>
            <a:srgbClr val="66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60000"/>
                  <a:lumOff val="40000"/>
                </a:schemeClr>
              </a:solidFill>
            </a:endParaRPr>
          </a:p>
        </p:txBody>
      </p:sp>
      <p:sp>
        <p:nvSpPr>
          <p:cNvPr id="39" name="Rectangle 37">
            <a:extLst>
              <a:ext uri="{FF2B5EF4-FFF2-40B4-BE49-F238E27FC236}">
                <a16:creationId xmlns:a16="http://schemas.microsoft.com/office/drawing/2014/main" id="{90ED88DD-10A2-5F4C-8B8E-944900E38C5F}"/>
              </a:ext>
            </a:extLst>
          </p:cNvPr>
          <p:cNvSpPr/>
          <p:nvPr/>
        </p:nvSpPr>
        <p:spPr>
          <a:xfrm>
            <a:off x="4788218" y="1988840"/>
            <a:ext cx="1734772" cy="1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100">
              <a:solidFill>
                <a:schemeClr val="tx1">
                  <a:lumMod val="75000"/>
                  <a:lumOff val="25000"/>
                </a:schemeClr>
              </a:solidFill>
              <a:latin typeface="Calibri"/>
              <a:cs typeface="Calibri"/>
            </a:endParaRPr>
          </a:p>
        </p:txBody>
      </p:sp>
      <p:sp>
        <p:nvSpPr>
          <p:cNvPr id="40" name="Text Placeholder 1">
            <a:extLst>
              <a:ext uri="{FF2B5EF4-FFF2-40B4-BE49-F238E27FC236}">
                <a16:creationId xmlns:a16="http://schemas.microsoft.com/office/drawing/2014/main" id="{8A8E57CD-E6E6-B640-B170-9EBB3397536F}"/>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Modelos</a:t>
            </a:r>
            <a:r>
              <a:rPr lang="en-US" altLang="ko-KR" sz="4000" dirty="0">
                <a:solidFill>
                  <a:schemeClr val="accent2"/>
                </a:solidFill>
              </a:rPr>
              <a:t> de </a:t>
            </a:r>
            <a:r>
              <a:rPr lang="en-US" altLang="ko-KR" sz="4000" dirty="0" err="1">
                <a:solidFill>
                  <a:schemeClr val="accent2"/>
                </a:solidFill>
              </a:rPr>
              <a:t>Qualidade</a:t>
            </a:r>
            <a:r>
              <a:rPr lang="en-US" altLang="ko-KR" sz="4000" dirty="0">
                <a:solidFill>
                  <a:schemeClr val="accent2"/>
                </a:solidFill>
              </a:rPr>
              <a:t> </a:t>
            </a:r>
            <a:r>
              <a:rPr lang="en-US" altLang="ko-KR" sz="4000" dirty="0" err="1">
                <a:solidFill>
                  <a:schemeClr val="accent2"/>
                </a:solidFill>
              </a:rPr>
              <a:t>ao</a:t>
            </a:r>
            <a:r>
              <a:rPr lang="en-US" altLang="ko-KR" sz="4000" dirty="0">
                <a:solidFill>
                  <a:schemeClr val="accent2"/>
                </a:solidFill>
              </a:rPr>
              <a:t> Longo do Tempo</a:t>
            </a:r>
            <a:endParaRPr lang="ko-KR" altLang="en-US" sz="4000" dirty="0">
              <a:solidFill>
                <a:schemeClr val="accent2"/>
              </a:solidFill>
            </a:endParaRPr>
          </a:p>
        </p:txBody>
      </p:sp>
      <p:sp>
        <p:nvSpPr>
          <p:cNvPr id="44" name="Text Placeholder 2">
            <a:extLst>
              <a:ext uri="{FF2B5EF4-FFF2-40B4-BE49-F238E27FC236}">
                <a16:creationId xmlns:a16="http://schemas.microsoft.com/office/drawing/2014/main" id="{8AC39398-2FF2-374F-8DB8-0A244313C9D7}"/>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a:solidFill>
                  <a:srgbClr val="C0504D"/>
                </a:solidFill>
              </a:rPr>
              <a:t>e </a:t>
            </a:r>
            <a:r>
              <a:rPr lang="en-US" altLang="ko-KR" sz="2000" dirty="0" err="1">
                <a:solidFill>
                  <a:srgbClr val="C0504D"/>
                </a:solidFill>
              </a:rPr>
              <a:t>os</a:t>
            </a:r>
            <a:r>
              <a:rPr lang="en-US" altLang="ko-KR" sz="2000" dirty="0">
                <a:solidFill>
                  <a:srgbClr val="C0504D"/>
                </a:solidFill>
              </a:rPr>
              <a:t> </a:t>
            </a:r>
            <a:r>
              <a:rPr lang="en-US" altLang="ko-KR" sz="2000" dirty="0" err="1">
                <a:solidFill>
                  <a:srgbClr val="C0504D"/>
                </a:solidFill>
              </a:rPr>
              <a:t>estudos</a:t>
            </a:r>
            <a:r>
              <a:rPr lang="en-US" altLang="ko-KR" sz="2000" dirty="0">
                <a:solidFill>
                  <a:srgbClr val="C0504D"/>
                </a:solidFill>
              </a:rPr>
              <a:t> </a:t>
            </a:r>
            <a:r>
              <a:rPr lang="en-US" altLang="ko-KR" sz="2000" dirty="0" err="1">
                <a:solidFill>
                  <a:srgbClr val="C0504D"/>
                </a:solidFill>
              </a:rPr>
              <a:t>sobre</a:t>
            </a:r>
            <a:r>
              <a:rPr lang="en-US" altLang="ko-KR" sz="2000" dirty="0">
                <a:solidFill>
                  <a:srgbClr val="C0504D"/>
                </a:solidFill>
              </a:rPr>
              <a:t> </a:t>
            </a:r>
            <a:r>
              <a:rPr lang="en-US" altLang="ko-KR" sz="2000" dirty="0" err="1">
                <a:solidFill>
                  <a:srgbClr val="C0504D"/>
                </a:solidFill>
              </a:rPr>
              <a:t>os</a:t>
            </a:r>
            <a:r>
              <a:rPr lang="en-US" altLang="ko-KR" sz="2000" dirty="0">
                <a:solidFill>
                  <a:srgbClr val="C0504D"/>
                </a:solidFill>
              </a:rPr>
              <a:t> </a:t>
            </a:r>
            <a:r>
              <a:rPr lang="en-US" altLang="ko-KR" sz="2000" dirty="0" err="1">
                <a:solidFill>
                  <a:srgbClr val="C0504D"/>
                </a:solidFill>
              </a:rPr>
              <a:t>relacionamentos</a:t>
            </a:r>
            <a:r>
              <a:rPr lang="en-US" altLang="ko-KR" sz="2000" dirty="0">
                <a:solidFill>
                  <a:srgbClr val="C0504D"/>
                </a:solidFill>
              </a:rPr>
              <a:t> entre </a:t>
            </a:r>
            <a:r>
              <a:rPr lang="en-US" altLang="ko-KR" sz="2000" dirty="0" err="1">
                <a:solidFill>
                  <a:srgbClr val="C0504D"/>
                </a:solidFill>
              </a:rPr>
              <a:t>caracteríticas</a:t>
            </a:r>
            <a:r>
              <a:rPr lang="en-US" altLang="ko-KR" sz="2000" dirty="0">
                <a:solidFill>
                  <a:srgbClr val="C0504D"/>
                </a:solidFill>
              </a:rPr>
              <a:t> e </a:t>
            </a:r>
            <a:r>
              <a:rPr lang="en-US" altLang="ko-KR" sz="2000" dirty="0" err="1">
                <a:solidFill>
                  <a:srgbClr val="C0504D"/>
                </a:solidFill>
              </a:rPr>
              <a:t>subcaracteríticas</a:t>
            </a:r>
            <a:endParaRPr lang="en-US" altLang="ko-KR" sz="2000" dirty="0">
              <a:solidFill>
                <a:srgbClr val="C0504D"/>
              </a:solidFill>
            </a:endParaRPr>
          </a:p>
        </p:txBody>
      </p:sp>
    </p:spTree>
    <p:extLst>
      <p:ext uri="{BB962C8B-B14F-4D97-AF65-F5344CB8AC3E}">
        <p14:creationId xmlns:p14="http://schemas.microsoft.com/office/powerpoint/2010/main" val="25220091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Fatores</a:t>
            </a:r>
            <a:r>
              <a:rPr lang="en-US" altLang="ko-KR" sz="4000" dirty="0">
                <a:solidFill>
                  <a:schemeClr val="accent2"/>
                </a:solidFill>
              </a:rPr>
              <a:t> da </a:t>
            </a:r>
            <a:r>
              <a:rPr lang="en-US" altLang="ko-KR" sz="4000" dirty="0" err="1">
                <a:solidFill>
                  <a:schemeClr val="accent2"/>
                </a:solidFill>
              </a:rPr>
              <a:t>Qualidade</a:t>
            </a:r>
            <a:r>
              <a:rPr lang="en-US" altLang="ko-KR" sz="4000" dirty="0">
                <a:solidFill>
                  <a:schemeClr val="accent2"/>
                </a:solidFill>
              </a:rPr>
              <a:t> de </a:t>
            </a:r>
            <a:r>
              <a:rPr lang="en-US" altLang="ko-KR" sz="4000" dirty="0" err="1">
                <a:solidFill>
                  <a:schemeClr val="accent2"/>
                </a:solidFill>
              </a:rPr>
              <a:t>Produto</a:t>
            </a:r>
            <a:endParaRPr lang="ko-KR" altLang="en-US" sz="4000" dirty="0">
              <a:solidFill>
                <a:schemeClr val="accent2"/>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sz="2000" dirty="0">
              <a:solidFill>
                <a:srgbClr val="C0504D"/>
              </a:solidFill>
            </a:endParaRPr>
          </a:p>
        </p:txBody>
      </p:sp>
      <p:sp>
        <p:nvSpPr>
          <p:cNvPr id="10" name="TextBox 17">
            <a:extLst>
              <a:ext uri="{FF2B5EF4-FFF2-40B4-BE49-F238E27FC236}">
                <a16:creationId xmlns:a16="http://schemas.microsoft.com/office/drawing/2014/main" id="{08C2C6B6-577D-894F-949C-2A701C5AA828}"/>
              </a:ext>
            </a:extLst>
          </p:cNvPr>
          <p:cNvSpPr txBox="1"/>
          <p:nvPr/>
        </p:nvSpPr>
        <p:spPr>
          <a:xfrm>
            <a:off x="1475656" y="6353663"/>
            <a:ext cx="7128792" cy="400110"/>
          </a:xfrm>
          <a:prstGeom prst="rect">
            <a:avLst/>
          </a:prstGeom>
          <a:noFill/>
        </p:spPr>
        <p:txBody>
          <a:bodyPr wrap="square" rtlCol="0">
            <a:spAutoFit/>
          </a:bodyPr>
          <a:lstStyle/>
          <a:p>
            <a:r>
              <a:rPr lang="en-US" sz="1000" dirty="0"/>
              <a:t>Miguel JP, Mauricio D, Rodríguez G (2014) A review of software quality models for the evaluation of software products. </a:t>
            </a:r>
            <a:r>
              <a:rPr lang="en-US" sz="1000" dirty="0" err="1"/>
              <a:t>Int</a:t>
            </a:r>
            <a:r>
              <a:rPr lang="en-US" sz="1000" dirty="0"/>
              <a:t> J Soft </a:t>
            </a:r>
            <a:r>
              <a:rPr lang="en-US" sz="1000" dirty="0" err="1"/>
              <a:t>Eng</a:t>
            </a:r>
            <a:r>
              <a:rPr lang="en-US" sz="1000" dirty="0"/>
              <a:t> </a:t>
            </a:r>
            <a:r>
              <a:rPr lang="en-US" sz="1000" dirty="0" err="1"/>
              <a:t>Appl</a:t>
            </a:r>
            <a:r>
              <a:rPr lang="en-US" sz="1000" dirty="0"/>
              <a:t> 5(6):31–53</a:t>
            </a:r>
          </a:p>
        </p:txBody>
      </p:sp>
      <p:pic>
        <p:nvPicPr>
          <p:cNvPr id="12" name="Content Placeholder 3" descr="quality models comparison.png">
            <a:extLst>
              <a:ext uri="{FF2B5EF4-FFF2-40B4-BE49-F238E27FC236}">
                <a16:creationId xmlns:a16="http://schemas.microsoft.com/office/drawing/2014/main" id="{00915DF9-670F-2946-AE0B-8B269FF9BC13}"/>
              </a:ext>
            </a:extLst>
          </p:cNvPr>
          <p:cNvPicPr>
            <a:picLocks noChangeAspect="1"/>
          </p:cNvPicPr>
          <p:nvPr/>
        </p:nvPicPr>
        <p:blipFill rotWithShape="1">
          <a:blip r:embed="rId3">
            <a:extLst>
              <a:ext uri="{28A0092B-C50C-407E-A947-70E740481C1C}">
                <a14:useLocalDpi xmlns:a14="http://schemas.microsoft.com/office/drawing/2010/main" val="0"/>
              </a:ext>
            </a:extLst>
          </a:blip>
          <a:srcRect l="-844" r="-842"/>
          <a:stretch/>
        </p:blipFill>
        <p:spPr bwMode="auto">
          <a:xfrm>
            <a:off x="3059832" y="1052736"/>
            <a:ext cx="3024336" cy="5040560"/>
          </a:xfrm>
          <a:prstGeom prst="rect">
            <a:avLst/>
          </a:prstGeom>
          <a:noFill/>
          <a:ln w="9525">
            <a:noFill/>
            <a:miter lim="800000"/>
            <a:headEnd/>
            <a:tailEnd/>
          </a:ln>
        </p:spPr>
      </p:pic>
    </p:spTree>
    <p:extLst>
      <p:ext uri="{BB962C8B-B14F-4D97-AF65-F5344CB8AC3E}">
        <p14:creationId xmlns:p14="http://schemas.microsoft.com/office/powerpoint/2010/main" val="3087076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40" name="Text Placeholder 1">
            <a:extLst>
              <a:ext uri="{FF2B5EF4-FFF2-40B4-BE49-F238E27FC236}">
                <a16:creationId xmlns:a16="http://schemas.microsoft.com/office/drawing/2014/main" id="{8A8E57CD-E6E6-B640-B170-9EBB3397536F}"/>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a:solidFill>
                  <a:schemeClr val="accent2"/>
                </a:solidFill>
              </a:rPr>
              <a:t>Agenda</a:t>
            </a:r>
            <a:endParaRPr lang="ko-KR" altLang="en-US" sz="4000" dirty="0">
              <a:solidFill>
                <a:schemeClr val="accent2"/>
              </a:solidFill>
            </a:endParaRPr>
          </a:p>
        </p:txBody>
      </p:sp>
      <p:sp>
        <p:nvSpPr>
          <p:cNvPr id="41" name="Content Placeholder 13">
            <a:extLst>
              <a:ext uri="{FF2B5EF4-FFF2-40B4-BE49-F238E27FC236}">
                <a16:creationId xmlns:a16="http://schemas.microsoft.com/office/drawing/2014/main" id="{F07BEAFC-602E-D647-A801-386730881ECB}"/>
              </a:ext>
            </a:extLst>
          </p:cNvPr>
          <p:cNvSpPr>
            <a:spLocks noGrp="1"/>
          </p:cNvSpPr>
          <p:nvPr>
            <p:ph idx="1"/>
          </p:nvPr>
        </p:nvSpPr>
        <p:spPr>
          <a:xfrm>
            <a:off x="457200" y="1124744"/>
            <a:ext cx="8229600" cy="4813995"/>
          </a:xfrm>
        </p:spPr>
        <p:txBody>
          <a:bodyPr>
            <a:normAutofit fontScale="77500" lnSpcReduction="20000"/>
          </a:bodyPr>
          <a:lstStyle/>
          <a:p>
            <a:pPr marL="0" indent="0">
              <a:buNone/>
            </a:pPr>
            <a:r>
              <a:rPr lang="pt-BR" dirty="0"/>
              <a:t>Introdução</a:t>
            </a:r>
          </a:p>
          <a:p>
            <a:pPr lvl="1"/>
            <a:r>
              <a:rPr lang="pt-BR" dirty="0"/>
              <a:t>motivação, problema, objetivo, questão pesquisa e metodologia</a:t>
            </a:r>
          </a:p>
          <a:p>
            <a:pPr marL="0" indent="0">
              <a:buNone/>
            </a:pPr>
            <a:r>
              <a:rPr lang="pt-BR" dirty="0"/>
              <a:t>Revisão da Literatura</a:t>
            </a:r>
          </a:p>
          <a:p>
            <a:pPr lvl="1"/>
            <a:r>
              <a:rPr lang="pt-BR" dirty="0"/>
              <a:t>Medição, Medidas e Métricas</a:t>
            </a:r>
          </a:p>
          <a:p>
            <a:pPr lvl="1"/>
            <a:r>
              <a:rPr lang="pt-BR" dirty="0"/>
              <a:t>Modelos de Qualidade de Produto de Software</a:t>
            </a:r>
          </a:p>
          <a:p>
            <a:pPr lvl="1"/>
            <a:r>
              <a:rPr lang="pt-BR" dirty="0"/>
              <a:t>Desenvolvimento e Experimentação Contínua de Software</a:t>
            </a:r>
          </a:p>
          <a:p>
            <a:pPr lvl="1"/>
            <a:r>
              <a:rPr lang="pt-BR" dirty="0"/>
              <a:t>Software </a:t>
            </a:r>
            <a:r>
              <a:rPr lang="pt-BR" i="1" dirty="0" err="1"/>
              <a:t>Analytics</a:t>
            </a:r>
            <a:endParaRPr lang="pt-BR" i="1" dirty="0"/>
          </a:p>
          <a:p>
            <a:pPr lvl="1"/>
            <a:r>
              <a:rPr lang="pt-BR" dirty="0"/>
              <a:t>Espaço Tensorial</a:t>
            </a:r>
          </a:p>
          <a:p>
            <a:pPr lvl="1"/>
            <a:r>
              <a:rPr lang="pt-BR" dirty="0"/>
              <a:t>Contratações Públicas Brasileiras de </a:t>
            </a:r>
            <a:r>
              <a:rPr lang="pt-BR" dirty="0" err="1"/>
              <a:t>Desenv</a:t>
            </a:r>
            <a:r>
              <a:rPr lang="pt-BR" dirty="0"/>
              <a:t>. Software</a:t>
            </a:r>
          </a:p>
          <a:p>
            <a:pPr marL="0" indent="0">
              <a:buNone/>
            </a:pPr>
            <a:r>
              <a:rPr lang="pt-BR" dirty="0" err="1"/>
              <a:t>MeasureSofGram</a:t>
            </a:r>
            <a:r>
              <a:rPr lang="pt-BR" dirty="0"/>
              <a:t>: a proposta</a:t>
            </a:r>
          </a:p>
          <a:p>
            <a:pPr marL="0" indent="0">
              <a:buNone/>
            </a:pPr>
            <a:r>
              <a:rPr lang="pt-BR" dirty="0"/>
              <a:t>Estudo de Viabilidade</a:t>
            </a:r>
          </a:p>
          <a:p>
            <a:pPr marL="0" indent="0">
              <a:buNone/>
            </a:pPr>
            <a:r>
              <a:rPr lang="pt-BR" dirty="0"/>
              <a:t>Ameaças à Validade da Pesquisa</a:t>
            </a:r>
          </a:p>
          <a:p>
            <a:pPr marL="0" indent="0">
              <a:buNone/>
            </a:pPr>
            <a:r>
              <a:rPr lang="pt-BR" dirty="0"/>
              <a:t>Conclusões Preliminares e Próximos passos</a:t>
            </a:r>
          </a:p>
        </p:txBody>
      </p:sp>
    </p:spTree>
    <p:extLst>
      <p:ext uri="{BB962C8B-B14F-4D97-AF65-F5344CB8AC3E}">
        <p14:creationId xmlns:p14="http://schemas.microsoft.com/office/powerpoint/2010/main" val="8480467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116632"/>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a:solidFill>
                  <a:schemeClr val="accent2"/>
                </a:solidFill>
              </a:rPr>
              <a:t>ISO 25010</a:t>
            </a:r>
            <a:endParaRPr lang="ko-KR" altLang="en-US" sz="4000" dirty="0">
              <a:solidFill>
                <a:schemeClr val="accent2"/>
              </a:solidFill>
            </a:endParaRPr>
          </a:p>
        </p:txBody>
      </p:sp>
      <p:sp>
        <p:nvSpPr>
          <p:cNvPr id="11" name="Content Placeholder 13">
            <a:extLst>
              <a:ext uri="{FF2B5EF4-FFF2-40B4-BE49-F238E27FC236}">
                <a16:creationId xmlns:a16="http://schemas.microsoft.com/office/drawing/2014/main" id="{91B9E587-D639-B24A-8640-47ABFC526B4D}"/>
              </a:ext>
            </a:extLst>
          </p:cNvPr>
          <p:cNvSpPr>
            <a:spLocks noGrp="1"/>
          </p:cNvSpPr>
          <p:nvPr>
            <p:ph idx="1"/>
          </p:nvPr>
        </p:nvSpPr>
        <p:spPr>
          <a:xfrm>
            <a:off x="35496" y="836712"/>
            <a:ext cx="9144000" cy="936103"/>
          </a:xfrm>
        </p:spPr>
        <p:txBody>
          <a:bodyPr>
            <a:noAutofit/>
          </a:bodyPr>
          <a:lstStyle/>
          <a:p>
            <a:pPr algn="just"/>
            <a:r>
              <a:rPr lang="en-US" sz="2200" kern="1200" dirty="0">
                <a:latin typeface="Calibri" panose="020F0502020204030204" pitchFamily="34" charset="0"/>
              </a:rPr>
              <a:t>A ISO 9126 e </a:t>
            </a:r>
            <a:r>
              <a:rPr lang="en-US" sz="2200" kern="1200" dirty="0" err="1">
                <a:latin typeface="Calibri" panose="020F0502020204030204" pitchFamily="34" charset="0"/>
              </a:rPr>
              <a:t>sua</a:t>
            </a:r>
            <a:r>
              <a:rPr lang="en-US" sz="2200" kern="1200" dirty="0">
                <a:latin typeface="Calibri" panose="020F0502020204030204" pitchFamily="34" charset="0"/>
              </a:rPr>
              <a:t> </a:t>
            </a:r>
            <a:r>
              <a:rPr lang="en-US" sz="2200" kern="1200" dirty="0" err="1">
                <a:latin typeface="Calibri" panose="020F0502020204030204" pitchFamily="34" charset="0"/>
              </a:rPr>
              <a:t>atualização</a:t>
            </a:r>
            <a:r>
              <a:rPr lang="en-US" sz="2200" kern="1200" dirty="0">
                <a:latin typeface="Calibri" panose="020F0502020204030204" pitchFamily="34" charset="0"/>
              </a:rPr>
              <a:t>, a ISO 25010, </a:t>
            </a:r>
            <a:r>
              <a:rPr lang="en-US" sz="2200" kern="1200" dirty="0" err="1">
                <a:latin typeface="Calibri" panose="020F0502020204030204" pitchFamily="34" charset="0"/>
              </a:rPr>
              <a:t>tem</a:t>
            </a:r>
            <a:r>
              <a:rPr lang="en-US" sz="2200" kern="1200" dirty="0">
                <a:latin typeface="Calibri" panose="020F0502020204030204" pitchFamily="34" charset="0"/>
              </a:rPr>
              <a:t> </a:t>
            </a:r>
            <a:r>
              <a:rPr lang="en-US" sz="2200" kern="1200" dirty="0" err="1">
                <a:latin typeface="Calibri" panose="020F0502020204030204" pitchFamily="34" charset="0"/>
              </a:rPr>
              <a:t>sido</a:t>
            </a:r>
            <a:r>
              <a:rPr lang="en-US" sz="2200" kern="1200" dirty="0">
                <a:latin typeface="Calibri" panose="020F0502020204030204" pitchFamily="34" charset="0"/>
              </a:rPr>
              <a:t> o </a:t>
            </a:r>
            <a:r>
              <a:rPr lang="en-US" sz="2200" kern="1200" dirty="0" err="1">
                <a:latin typeface="Calibri" panose="020F0502020204030204" pitchFamily="34" charset="0"/>
              </a:rPr>
              <a:t>modelo</a:t>
            </a:r>
            <a:r>
              <a:rPr lang="en-US" sz="2200" kern="1200" dirty="0">
                <a:latin typeface="Calibri" panose="020F0502020204030204" pitchFamily="34" charset="0"/>
              </a:rPr>
              <a:t> de </a:t>
            </a:r>
            <a:r>
              <a:rPr lang="en-US" sz="2200" kern="1200" dirty="0" err="1">
                <a:latin typeface="Calibri" panose="020F0502020204030204" pitchFamily="34" charset="0"/>
              </a:rPr>
              <a:t>qualidade</a:t>
            </a:r>
            <a:r>
              <a:rPr lang="en-US" sz="2200" kern="1200" dirty="0">
                <a:latin typeface="Calibri" panose="020F0502020204030204" pitchFamily="34" charset="0"/>
              </a:rPr>
              <a:t> de </a:t>
            </a:r>
            <a:r>
              <a:rPr lang="en-US" sz="2200" kern="1200" dirty="0" err="1">
                <a:latin typeface="Calibri" panose="020F0502020204030204" pitchFamily="34" charset="0"/>
              </a:rPr>
              <a:t>produto</a:t>
            </a:r>
            <a:r>
              <a:rPr lang="en-US" sz="2200" kern="1200" dirty="0">
                <a:latin typeface="Calibri" panose="020F0502020204030204" pitchFamily="34" charset="0"/>
              </a:rPr>
              <a:t> </a:t>
            </a:r>
            <a:r>
              <a:rPr lang="en-US" sz="2200" kern="1200" dirty="0" err="1">
                <a:latin typeface="Calibri" panose="020F0502020204030204" pitchFamily="34" charset="0"/>
              </a:rPr>
              <a:t>mais</a:t>
            </a:r>
            <a:r>
              <a:rPr lang="en-US" sz="2200" kern="1200" dirty="0">
                <a:latin typeface="Calibri" panose="020F0502020204030204" pitchFamily="34" charset="0"/>
              </a:rPr>
              <a:t> </a:t>
            </a:r>
            <a:r>
              <a:rPr lang="en-US" sz="2200" kern="1200" dirty="0" err="1">
                <a:latin typeface="Calibri" panose="020F0502020204030204" pitchFamily="34" charset="0"/>
              </a:rPr>
              <a:t>estudado</a:t>
            </a:r>
            <a:r>
              <a:rPr lang="en-US" sz="2200" kern="1200" dirty="0">
                <a:latin typeface="Calibri" panose="020F0502020204030204" pitchFamily="34" charset="0"/>
              </a:rPr>
              <a:t> </a:t>
            </a:r>
            <a:r>
              <a:rPr lang="en-US" sz="2200" kern="1200" dirty="0" err="1">
                <a:latin typeface="Calibri" panose="020F0502020204030204" pitchFamily="34" charset="0"/>
              </a:rPr>
              <a:t>ao</a:t>
            </a:r>
            <a:r>
              <a:rPr lang="en-US" sz="2200" kern="1200" dirty="0">
                <a:latin typeface="Calibri" panose="020F0502020204030204" pitchFamily="34" charset="0"/>
              </a:rPr>
              <a:t> </a:t>
            </a:r>
            <a:r>
              <a:rPr lang="en-US" sz="2200" kern="1200" dirty="0" err="1">
                <a:latin typeface="Calibri" panose="020F0502020204030204" pitchFamily="34" charset="0"/>
              </a:rPr>
              <a:t>longo</a:t>
            </a:r>
            <a:r>
              <a:rPr lang="en-US" sz="2200" kern="1200" dirty="0">
                <a:latin typeface="Calibri" panose="020F0502020204030204" pitchFamily="34" charset="0"/>
              </a:rPr>
              <a:t> do tempo (</a:t>
            </a:r>
            <a:r>
              <a:rPr lang="en-US" sz="2200" kern="1200" dirty="0" err="1">
                <a:latin typeface="Calibri" panose="020F0502020204030204" pitchFamily="34" charset="0"/>
              </a:rPr>
              <a:t>Ouhb</a:t>
            </a:r>
            <a:r>
              <a:rPr lang="en-US" sz="2200" kern="1200" dirty="0">
                <a:latin typeface="Calibri" panose="020F0502020204030204" pitchFamily="34" charset="0"/>
              </a:rPr>
              <a:t>  et al, 2014)</a:t>
            </a:r>
          </a:p>
        </p:txBody>
      </p:sp>
      <p:sp>
        <p:nvSpPr>
          <p:cNvPr id="18" name="TextBox 39">
            <a:extLst>
              <a:ext uri="{FF2B5EF4-FFF2-40B4-BE49-F238E27FC236}">
                <a16:creationId xmlns:a16="http://schemas.microsoft.com/office/drawing/2014/main" id="{DB7F2E58-237D-F042-AC1C-631E212E6C55}"/>
              </a:ext>
            </a:extLst>
          </p:cNvPr>
          <p:cNvSpPr txBox="1"/>
          <p:nvPr/>
        </p:nvSpPr>
        <p:spPr>
          <a:xfrm>
            <a:off x="1763688" y="6093296"/>
            <a:ext cx="5127750" cy="276999"/>
          </a:xfrm>
          <a:prstGeom prst="rect">
            <a:avLst/>
          </a:prstGeom>
          <a:noFill/>
        </p:spPr>
        <p:txBody>
          <a:bodyPr wrap="none" rtlCol="0">
            <a:spAutoFit/>
          </a:bodyPr>
          <a:lstStyle/>
          <a:p>
            <a:r>
              <a:rPr lang="en-US" sz="1200" dirty="0" err="1"/>
              <a:t>Características</a:t>
            </a:r>
            <a:r>
              <a:rPr lang="en-US" sz="1200" dirty="0"/>
              <a:t> e Sub-</a:t>
            </a:r>
            <a:r>
              <a:rPr lang="en-US" sz="1200" dirty="0" err="1"/>
              <a:t>Características</a:t>
            </a:r>
            <a:r>
              <a:rPr lang="en-US" sz="1200" dirty="0"/>
              <a:t> </a:t>
            </a:r>
            <a:r>
              <a:rPr lang="en-US" sz="1200" dirty="0" err="1"/>
              <a:t>Qualidade</a:t>
            </a:r>
            <a:r>
              <a:rPr lang="en-US" sz="1200" dirty="0"/>
              <a:t> de </a:t>
            </a:r>
            <a:r>
              <a:rPr lang="en-US" sz="1200" dirty="0" err="1"/>
              <a:t>Sistemas</a:t>
            </a:r>
            <a:r>
              <a:rPr lang="en-US" sz="1200" dirty="0"/>
              <a:t> (</a:t>
            </a:r>
            <a:r>
              <a:rPr lang="en-US" sz="1200" dirty="0" err="1"/>
              <a:t>Produto</a:t>
            </a:r>
            <a:r>
              <a:rPr lang="en-US" sz="1200" dirty="0"/>
              <a:t> e </a:t>
            </a:r>
            <a:r>
              <a:rPr lang="en-US" sz="1200" dirty="0" err="1"/>
              <a:t>em</a:t>
            </a:r>
            <a:r>
              <a:rPr lang="en-US" sz="1200" dirty="0"/>
              <a:t> </a:t>
            </a:r>
            <a:r>
              <a:rPr lang="en-US" sz="1200" dirty="0" err="1"/>
              <a:t>Uso</a:t>
            </a:r>
            <a:r>
              <a:rPr lang="en-US" sz="1200" dirty="0"/>
              <a:t>)</a:t>
            </a:r>
          </a:p>
        </p:txBody>
      </p:sp>
      <p:pic>
        <p:nvPicPr>
          <p:cNvPr id="3" name="Imagem 2">
            <a:extLst>
              <a:ext uri="{FF2B5EF4-FFF2-40B4-BE49-F238E27FC236}">
                <a16:creationId xmlns:a16="http://schemas.microsoft.com/office/drawing/2014/main" id="{9E37C511-18C0-BD43-88A3-C3568C431D21}"/>
              </a:ext>
            </a:extLst>
          </p:cNvPr>
          <p:cNvPicPr>
            <a:picLocks noChangeAspect="1"/>
          </p:cNvPicPr>
          <p:nvPr/>
        </p:nvPicPr>
        <p:blipFill>
          <a:blip r:embed="rId3"/>
          <a:stretch>
            <a:fillRect/>
          </a:stretch>
        </p:blipFill>
        <p:spPr>
          <a:xfrm>
            <a:off x="-8902" y="1628800"/>
            <a:ext cx="9161805" cy="2569362"/>
          </a:xfrm>
          <a:prstGeom prst="rect">
            <a:avLst/>
          </a:prstGeom>
        </p:spPr>
      </p:pic>
      <p:pic>
        <p:nvPicPr>
          <p:cNvPr id="4" name="Imagem 3">
            <a:extLst>
              <a:ext uri="{FF2B5EF4-FFF2-40B4-BE49-F238E27FC236}">
                <a16:creationId xmlns:a16="http://schemas.microsoft.com/office/drawing/2014/main" id="{D125DC32-5A41-6A48-A320-DC3477ADA05C}"/>
              </a:ext>
            </a:extLst>
          </p:cNvPr>
          <p:cNvPicPr>
            <a:picLocks noChangeAspect="1"/>
          </p:cNvPicPr>
          <p:nvPr/>
        </p:nvPicPr>
        <p:blipFill rotWithShape="1">
          <a:blip r:embed="rId4"/>
          <a:srcRect b="19465"/>
          <a:stretch/>
        </p:blipFill>
        <p:spPr>
          <a:xfrm>
            <a:off x="2120964" y="4277331"/>
            <a:ext cx="4902073" cy="1881127"/>
          </a:xfrm>
          <a:prstGeom prst="rect">
            <a:avLst/>
          </a:prstGeom>
        </p:spPr>
      </p:pic>
    </p:spTree>
    <p:extLst>
      <p:ext uri="{BB962C8B-B14F-4D97-AF65-F5344CB8AC3E}">
        <p14:creationId xmlns:p14="http://schemas.microsoft.com/office/powerpoint/2010/main" val="9216275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p:cNvSpPr txBox="1">
            <a:spLocks/>
          </p:cNvSpPr>
          <p:nvPr/>
        </p:nvSpPr>
        <p:spPr>
          <a:xfrm>
            <a:off x="0" y="1234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Revisão</a:t>
            </a:r>
            <a:r>
              <a:rPr lang="en-US" altLang="ko-KR" sz="4000" dirty="0">
                <a:solidFill>
                  <a:schemeClr val="accent2"/>
                </a:solidFill>
              </a:rPr>
              <a:t> da </a:t>
            </a:r>
            <a:r>
              <a:rPr lang="en-US" altLang="ko-KR" sz="4000" dirty="0" err="1">
                <a:solidFill>
                  <a:schemeClr val="accent2"/>
                </a:solidFill>
              </a:rPr>
              <a:t>Literatura</a:t>
            </a:r>
            <a:endParaRPr lang="en-US" altLang="ko-KR" sz="4000" dirty="0">
              <a:solidFill>
                <a:schemeClr val="accent2"/>
              </a:solidFill>
            </a:endParaRPr>
          </a:p>
        </p:txBody>
      </p:sp>
      <p:sp>
        <p:nvSpPr>
          <p:cNvPr id="2" name="CaixaDeTexto 1">
            <a:extLst>
              <a:ext uri="{FF2B5EF4-FFF2-40B4-BE49-F238E27FC236}">
                <a16:creationId xmlns:a16="http://schemas.microsoft.com/office/drawing/2014/main" id="{79C5A34D-D963-5846-95EA-2BE0ED394AC3}"/>
              </a:ext>
            </a:extLst>
          </p:cNvPr>
          <p:cNvSpPr txBox="1"/>
          <p:nvPr/>
        </p:nvSpPr>
        <p:spPr>
          <a:xfrm>
            <a:off x="1222744" y="2583712"/>
            <a:ext cx="184731" cy="369332"/>
          </a:xfrm>
          <a:prstGeom prst="rect">
            <a:avLst/>
          </a:prstGeom>
          <a:noFill/>
        </p:spPr>
        <p:txBody>
          <a:bodyPr wrap="none" rtlCol="0">
            <a:spAutoFit/>
          </a:bodyPr>
          <a:lstStyle/>
          <a:p>
            <a:endParaRPr lang="pt-BR" dirty="0"/>
          </a:p>
        </p:txBody>
      </p:sp>
      <p:sp>
        <p:nvSpPr>
          <p:cNvPr id="6" name="Hexagon 20">
            <a:extLst>
              <a:ext uri="{FF2B5EF4-FFF2-40B4-BE49-F238E27FC236}">
                <a16:creationId xmlns:a16="http://schemas.microsoft.com/office/drawing/2014/main" id="{B4C3B593-08A8-C84B-8BE9-26649D40FC5A}"/>
              </a:ext>
            </a:extLst>
          </p:cNvPr>
          <p:cNvSpPr/>
          <p:nvPr/>
        </p:nvSpPr>
        <p:spPr>
          <a:xfrm>
            <a:off x="3778841" y="2832986"/>
            <a:ext cx="1580701" cy="1304548"/>
          </a:xfrm>
          <a:prstGeom prst="hexagon">
            <a:avLst/>
          </a:prstGeom>
          <a:solidFill>
            <a:srgbClr val="F2A40D"/>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22">
            <a:extLst>
              <a:ext uri="{FF2B5EF4-FFF2-40B4-BE49-F238E27FC236}">
                <a16:creationId xmlns:a16="http://schemas.microsoft.com/office/drawing/2014/main" id="{8C9E5324-141E-B046-9319-044BCA759F0A}"/>
              </a:ext>
            </a:extLst>
          </p:cNvPr>
          <p:cNvSpPr txBox="1"/>
          <p:nvPr/>
        </p:nvSpPr>
        <p:spPr>
          <a:xfrm>
            <a:off x="3740675" y="3294007"/>
            <a:ext cx="1726015" cy="292388"/>
          </a:xfrm>
          <a:prstGeom prst="rect">
            <a:avLst/>
          </a:prstGeom>
          <a:noFill/>
        </p:spPr>
        <p:txBody>
          <a:bodyPr wrap="square" rtlCol="0">
            <a:spAutoFit/>
          </a:bodyPr>
          <a:lstStyle/>
          <a:p>
            <a:r>
              <a:rPr lang="en-US" sz="13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a:cs typeface="Calibri"/>
              </a:rPr>
              <a:t>  </a:t>
            </a:r>
            <a:r>
              <a:rPr lang="en-US" sz="1300" dirty="0" err="1">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a:cs typeface="Calibri"/>
              </a:rPr>
              <a:t>MeasureSoftGram</a:t>
            </a:r>
            <a:endParaRPr lang="en-US" sz="13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a:cs typeface="Calibri"/>
            </a:endParaRPr>
          </a:p>
        </p:txBody>
      </p:sp>
      <p:sp>
        <p:nvSpPr>
          <p:cNvPr id="8" name="Hexagon 23">
            <a:extLst>
              <a:ext uri="{FF2B5EF4-FFF2-40B4-BE49-F238E27FC236}">
                <a16:creationId xmlns:a16="http://schemas.microsoft.com/office/drawing/2014/main" id="{613C882D-3125-234A-98EA-110496D98A69}"/>
              </a:ext>
            </a:extLst>
          </p:cNvPr>
          <p:cNvSpPr/>
          <p:nvPr/>
        </p:nvSpPr>
        <p:spPr>
          <a:xfrm>
            <a:off x="5095615" y="2155663"/>
            <a:ext cx="1580701" cy="1304548"/>
          </a:xfrm>
          <a:prstGeom prst="hexagon">
            <a:avLst/>
          </a:prstGeom>
          <a:solidFill>
            <a:srgbClr val="32ACB7"/>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TextBox 24">
            <a:extLst>
              <a:ext uri="{FF2B5EF4-FFF2-40B4-BE49-F238E27FC236}">
                <a16:creationId xmlns:a16="http://schemas.microsoft.com/office/drawing/2014/main" id="{0BED4D0E-C637-034D-8D17-1E64F6AD7A29}"/>
              </a:ext>
            </a:extLst>
          </p:cNvPr>
          <p:cNvSpPr txBox="1"/>
          <p:nvPr/>
        </p:nvSpPr>
        <p:spPr>
          <a:xfrm>
            <a:off x="4947613" y="2527427"/>
            <a:ext cx="1856634" cy="492444"/>
          </a:xfrm>
          <a:prstGeom prst="rect">
            <a:avLst/>
          </a:prstGeom>
          <a:noFill/>
        </p:spPr>
        <p:txBody>
          <a:bodyPr wrap="square" rtlCol="0">
            <a:spAutoFit/>
          </a:bodyPr>
          <a:lstStyle/>
          <a:p>
            <a:pPr algn="ctr"/>
            <a:r>
              <a:rPr lang="en-US" sz="1300" dirty="0" err="1">
                <a:solidFill>
                  <a:schemeClr val="bg1"/>
                </a:solidFill>
                <a:latin typeface="Calibri"/>
                <a:cs typeface="Calibri"/>
              </a:rPr>
              <a:t>Desenvolvimento</a:t>
            </a:r>
            <a:r>
              <a:rPr lang="en-US" sz="1300" dirty="0">
                <a:solidFill>
                  <a:schemeClr val="bg1"/>
                </a:solidFill>
                <a:latin typeface="Calibri"/>
                <a:cs typeface="Calibri"/>
              </a:rPr>
              <a:t> </a:t>
            </a:r>
            <a:r>
              <a:rPr lang="en-US" sz="1300" dirty="0" err="1">
                <a:solidFill>
                  <a:schemeClr val="bg1"/>
                </a:solidFill>
                <a:latin typeface="Calibri"/>
                <a:cs typeface="Calibri"/>
              </a:rPr>
              <a:t>Contínuo</a:t>
            </a:r>
            <a:endParaRPr lang="en-US" sz="1300" dirty="0">
              <a:solidFill>
                <a:schemeClr val="bg1"/>
              </a:solidFill>
              <a:latin typeface="Calibri"/>
              <a:cs typeface="Calibri"/>
            </a:endParaRPr>
          </a:p>
        </p:txBody>
      </p:sp>
      <p:sp>
        <p:nvSpPr>
          <p:cNvPr id="10" name="Hexagon 25">
            <a:extLst>
              <a:ext uri="{FF2B5EF4-FFF2-40B4-BE49-F238E27FC236}">
                <a16:creationId xmlns:a16="http://schemas.microsoft.com/office/drawing/2014/main" id="{30FB7535-579D-0D4D-9DC6-839E41C25C41}"/>
              </a:ext>
            </a:extLst>
          </p:cNvPr>
          <p:cNvSpPr/>
          <p:nvPr/>
        </p:nvSpPr>
        <p:spPr>
          <a:xfrm>
            <a:off x="3778841" y="1453288"/>
            <a:ext cx="1580701" cy="1304548"/>
          </a:xfrm>
          <a:prstGeom prst="hexagon">
            <a:avLst/>
          </a:prstGeom>
          <a:solidFill>
            <a:srgbClr val="32ACB7"/>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 name="TextBox 26">
            <a:extLst>
              <a:ext uri="{FF2B5EF4-FFF2-40B4-BE49-F238E27FC236}">
                <a16:creationId xmlns:a16="http://schemas.microsoft.com/office/drawing/2014/main" id="{CE53C289-BA28-4047-9E72-59089F374979}"/>
              </a:ext>
            </a:extLst>
          </p:cNvPr>
          <p:cNvSpPr txBox="1"/>
          <p:nvPr/>
        </p:nvSpPr>
        <p:spPr>
          <a:xfrm>
            <a:off x="3630839" y="1779530"/>
            <a:ext cx="1856634" cy="492444"/>
          </a:xfrm>
          <a:prstGeom prst="rect">
            <a:avLst/>
          </a:prstGeom>
          <a:noFill/>
        </p:spPr>
        <p:txBody>
          <a:bodyPr wrap="square" rtlCol="0">
            <a:spAutoFit/>
          </a:bodyPr>
          <a:lstStyle/>
          <a:p>
            <a:pPr algn="ctr"/>
            <a:r>
              <a:rPr lang="en-US" sz="1300" dirty="0" err="1">
                <a:solidFill>
                  <a:schemeClr val="bg1"/>
                </a:solidFill>
                <a:latin typeface="Calibri"/>
                <a:cs typeface="Calibri"/>
              </a:rPr>
              <a:t>Experimentação</a:t>
            </a:r>
            <a:endParaRPr lang="en-US" sz="1300" dirty="0">
              <a:solidFill>
                <a:schemeClr val="bg1"/>
              </a:solidFill>
              <a:latin typeface="Calibri"/>
              <a:cs typeface="Calibri"/>
            </a:endParaRPr>
          </a:p>
          <a:p>
            <a:pPr algn="ctr"/>
            <a:r>
              <a:rPr lang="en-US" sz="1300" dirty="0">
                <a:solidFill>
                  <a:schemeClr val="bg1"/>
                </a:solidFill>
                <a:latin typeface="Calibri"/>
                <a:cs typeface="Calibri"/>
              </a:rPr>
              <a:t>Continua</a:t>
            </a:r>
          </a:p>
        </p:txBody>
      </p:sp>
      <p:sp>
        <p:nvSpPr>
          <p:cNvPr id="13" name="Hexagon 27">
            <a:extLst>
              <a:ext uri="{FF2B5EF4-FFF2-40B4-BE49-F238E27FC236}">
                <a16:creationId xmlns:a16="http://schemas.microsoft.com/office/drawing/2014/main" id="{0BE2F0D7-B201-3B40-9A9B-91F8BCE5EFC4}"/>
              </a:ext>
            </a:extLst>
          </p:cNvPr>
          <p:cNvSpPr/>
          <p:nvPr/>
        </p:nvSpPr>
        <p:spPr>
          <a:xfrm>
            <a:off x="5095615" y="3535361"/>
            <a:ext cx="1580701" cy="1304548"/>
          </a:xfrm>
          <a:prstGeom prst="hexagon">
            <a:avLst/>
          </a:prstGeom>
          <a:solidFill>
            <a:schemeClr val="bg1">
              <a:lumMod val="85000"/>
            </a:schemeClr>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28">
            <a:extLst>
              <a:ext uri="{FF2B5EF4-FFF2-40B4-BE49-F238E27FC236}">
                <a16:creationId xmlns:a16="http://schemas.microsoft.com/office/drawing/2014/main" id="{6919638E-32AD-D44B-968C-BA25DCAEA02A}"/>
              </a:ext>
            </a:extLst>
          </p:cNvPr>
          <p:cNvSpPr txBox="1"/>
          <p:nvPr/>
        </p:nvSpPr>
        <p:spPr>
          <a:xfrm>
            <a:off x="4947613" y="3830182"/>
            <a:ext cx="1856634" cy="492444"/>
          </a:xfrm>
          <a:prstGeom prst="rect">
            <a:avLst/>
          </a:prstGeom>
          <a:noFill/>
        </p:spPr>
        <p:txBody>
          <a:bodyPr wrap="square" rtlCol="0">
            <a:spAutoFit/>
          </a:bodyPr>
          <a:lstStyle/>
          <a:p>
            <a:pPr algn="ctr"/>
            <a:r>
              <a:rPr lang="en-US" sz="1300" dirty="0">
                <a:solidFill>
                  <a:schemeClr val="tx1">
                    <a:lumMod val="50000"/>
                    <a:lumOff val="50000"/>
                  </a:schemeClr>
                </a:solidFill>
                <a:latin typeface="Calibri"/>
                <a:cs typeface="Calibri"/>
              </a:rPr>
              <a:t>Software </a:t>
            </a:r>
          </a:p>
          <a:p>
            <a:pPr algn="ctr"/>
            <a:r>
              <a:rPr lang="en-US" sz="1300" i="1" dirty="0">
                <a:solidFill>
                  <a:schemeClr val="tx1">
                    <a:lumMod val="50000"/>
                    <a:lumOff val="50000"/>
                  </a:schemeClr>
                </a:solidFill>
                <a:latin typeface="Calibri"/>
                <a:cs typeface="Calibri"/>
              </a:rPr>
              <a:t>Analytics</a:t>
            </a:r>
          </a:p>
        </p:txBody>
      </p:sp>
      <p:sp>
        <p:nvSpPr>
          <p:cNvPr id="15" name="Hexagon 29">
            <a:extLst>
              <a:ext uri="{FF2B5EF4-FFF2-40B4-BE49-F238E27FC236}">
                <a16:creationId xmlns:a16="http://schemas.microsoft.com/office/drawing/2014/main" id="{A745E4B6-8865-1F4C-84FA-85782A3A977E}"/>
              </a:ext>
            </a:extLst>
          </p:cNvPr>
          <p:cNvSpPr/>
          <p:nvPr/>
        </p:nvSpPr>
        <p:spPr>
          <a:xfrm>
            <a:off x="3778841" y="4212684"/>
            <a:ext cx="1580701" cy="1304548"/>
          </a:xfrm>
          <a:prstGeom prst="hexagon">
            <a:avLst/>
          </a:prstGeom>
          <a:solidFill>
            <a:schemeClr val="bg1">
              <a:lumMod val="85000"/>
            </a:schemeClr>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30">
            <a:extLst>
              <a:ext uri="{FF2B5EF4-FFF2-40B4-BE49-F238E27FC236}">
                <a16:creationId xmlns:a16="http://schemas.microsoft.com/office/drawing/2014/main" id="{AEB6563A-7A02-AE44-BF2F-0BE87F949B3A}"/>
              </a:ext>
            </a:extLst>
          </p:cNvPr>
          <p:cNvSpPr txBox="1"/>
          <p:nvPr/>
        </p:nvSpPr>
        <p:spPr>
          <a:xfrm>
            <a:off x="3630839" y="4463786"/>
            <a:ext cx="1856634" cy="692497"/>
          </a:xfrm>
          <a:prstGeom prst="rect">
            <a:avLst/>
          </a:prstGeom>
          <a:noFill/>
        </p:spPr>
        <p:txBody>
          <a:bodyPr wrap="square" rtlCol="0">
            <a:spAutoFit/>
          </a:bodyPr>
          <a:lstStyle/>
          <a:p>
            <a:pPr algn="ctr"/>
            <a:r>
              <a:rPr lang="en-US" sz="1300" dirty="0" err="1">
                <a:solidFill>
                  <a:schemeClr val="tx1">
                    <a:lumMod val="50000"/>
                    <a:lumOff val="50000"/>
                  </a:schemeClr>
                </a:solidFill>
                <a:latin typeface="Calibri"/>
                <a:cs typeface="Calibri"/>
              </a:rPr>
              <a:t>Modelos</a:t>
            </a:r>
            <a:endParaRPr lang="en-US" sz="1300" dirty="0">
              <a:solidFill>
                <a:schemeClr val="tx1">
                  <a:lumMod val="50000"/>
                  <a:lumOff val="50000"/>
                </a:schemeClr>
              </a:solidFill>
              <a:latin typeface="Calibri"/>
              <a:cs typeface="Calibri"/>
            </a:endParaRPr>
          </a:p>
          <a:p>
            <a:pPr algn="ctr"/>
            <a:r>
              <a:rPr lang="en-US" sz="1300" dirty="0">
                <a:solidFill>
                  <a:schemeClr val="tx1">
                    <a:lumMod val="50000"/>
                    <a:lumOff val="50000"/>
                  </a:schemeClr>
                </a:solidFill>
                <a:latin typeface="Calibri"/>
                <a:cs typeface="Calibri"/>
              </a:rPr>
              <a:t> </a:t>
            </a:r>
            <a:r>
              <a:rPr lang="en-US" sz="1300" dirty="0" err="1">
                <a:solidFill>
                  <a:schemeClr val="tx1">
                    <a:lumMod val="50000"/>
                    <a:lumOff val="50000"/>
                  </a:schemeClr>
                </a:solidFill>
                <a:latin typeface="Calibri"/>
                <a:cs typeface="Calibri"/>
              </a:rPr>
              <a:t>Qualidade</a:t>
            </a:r>
            <a:endParaRPr lang="en-US" sz="1300" dirty="0">
              <a:solidFill>
                <a:schemeClr val="tx1">
                  <a:lumMod val="50000"/>
                  <a:lumOff val="50000"/>
                </a:schemeClr>
              </a:solidFill>
              <a:latin typeface="Calibri"/>
              <a:cs typeface="Calibri"/>
            </a:endParaRPr>
          </a:p>
          <a:p>
            <a:pPr algn="ctr"/>
            <a:r>
              <a:rPr lang="en-US" sz="1300" dirty="0" err="1">
                <a:solidFill>
                  <a:schemeClr val="tx1">
                    <a:lumMod val="50000"/>
                    <a:lumOff val="50000"/>
                  </a:schemeClr>
                </a:solidFill>
                <a:latin typeface="Calibri"/>
                <a:cs typeface="Calibri"/>
              </a:rPr>
              <a:t>Produto</a:t>
            </a:r>
            <a:r>
              <a:rPr lang="en-US" sz="1300" dirty="0">
                <a:solidFill>
                  <a:schemeClr val="tx1">
                    <a:lumMod val="50000"/>
                    <a:lumOff val="50000"/>
                  </a:schemeClr>
                </a:solidFill>
                <a:latin typeface="Calibri"/>
                <a:cs typeface="Calibri"/>
              </a:rPr>
              <a:t> </a:t>
            </a:r>
          </a:p>
        </p:txBody>
      </p:sp>
      <p:sp>
        <p:nvSpPr>
          <p:cNvPr id="17" name="Hexagon 31">
            <a:extLst>
              <a:ext uri="{FF2B5EF4-FFF2-40B4-BE49-F238E27FC236}">
                <a16:creationId xmlns:a16="http://schemas.microsoft.com/office/drawing/2014/main" id="{18697CDD-12D2-3A48-B244-47367ADB09AD}"/>
              </a:ext>
            </a:extLst>
          </p:cNvPr>
          <p:cNvSpPr/>
          <p:nvPr/>
        </p:nvSpPr>
        <p:spPr>
          <a:xfrm>
            <a:off x="2462066" y="3510309"/>
            <a:ext cx="1580701" cy="1304548"/>
          </a:xfrm>
          <a:prstGeom prst="hexagon">
            <a:avLst/>
          </a:prstGeom>
          <a:solidFill>
            <a:schemeClr val="bg1">
              <a:lumMod val="85000"/>
            </a:schemeClr>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32">
            <a:extLst>
              <a:ext uri="{FF2B5EF4-FFF2-40B4-BE49-F238E27FC236}">
                <a16:creationId xmlns:a16="http://schemas.microsoft.com/office/drawing/2014/main" id="{D5040FB7-E0B6-1E4B-B108-F92DA3ED4027}"/>
              </a:ext>
            </a:extLst>
          </p:cNvPr>
          <p:cNvSpPr txBox="1"/>
          <p:nvPr/>
        </p:nvSpPr>
        <p:spPr>
          <a:xfrm>
            <a:off x="2314064" y="3835575"/>
            <a:ext cx="1856634" cy="692496"/>
          </a:xfrm>
          <a:prstGeom prst="rect">
            <a:avLst/>
          </a:prstGeom>
          <a:noFill/>
        </p:spPr>
        <p:txBody>
          <a:bodyPr wrap="square" rtlCol="0">
            <a:spAutoFit/>
          </a:bodyPr>
          <a:lstStyle/>
          <a:p>
            <a:pPr algn="ctr"/>
            <a:r>
              <a:rPr lang="en-US" sz="1300" dirty="0" err="1">
                <a:solidFill>
                  <a:schemeClr val="tx1">
                    <a:lumMod val="50000"/>
                    <a:lumOff val="50000"/>
                  </a:schemeClr>
                </a:solidFill>
                <a:latin typeface="Calibri"/>
                <a:cs typeface="Calibri"/>
              </a:rPr>
              <a:t>Análise</a:t>
            </a:r>
            <a:r>
              <a:rPr lang="en-US" sz="1300" dirty="0">
                <a:solidFill>
                  <a:schemeClr val="tx1">
                    <a:lumMod val="50000"/>
                    <a:lumOff val="50000"/>
                  </a:schemeClr>
                </a:solidFill>
                <a:latin typeface="Calibri"/>
                <a:cs typeface="Calibri"/>
              </a:rPr>
              <a:t> </a:t>
            </a:r>
            <a:r>
              <a:rPr lang="en-US" sz="1300" dirty="0" err="1">
                <a:solidFill>
                  <a:schemeClr val="tx1">
                    <a:lumMod val="50000"/>
                    <a:lumOff val="50000"/>
                  </a:schemeClr>
                </a:solidFill>
                <a:latin typeface="Calibri"/>
                <a:cs typeface="Calibri"/>
              </a:rPr>
              <a:t>Tensorial</a:t>
            </a:r>
            <a:r>
              <a:rPr lang="en-US" sz="1300" dirty="0">
                <a:solidFill>
                  <a:schemeClr val="tx1">
                    <a:lumMod val="50000"/>
                    <a:lumOff val="50000"/>
                  </a:schemeClr>
                </a:solidFill>
                <a:latin typeface="Calibri"/>
                <a:cs typeface="Calibri"/>
              </a:rPr>
              <a:t>, </a:t>
            </a:r>
            <a:r>
              <a:rPr lang="en-US" sz="1300" dirty="0" err="1">
                <a:solidFill>
                  <a:schemeClr val="tx1">
                    <a:lumMod val="50000"/>
                    <a:lumOff val="50000"/>
                  </a:schemeClr>
                </a:solidFill>
                <a:latin typeface="Calibri"/>
                <a:cs typeface="Calibri"/>
              </a:rPr>
              <a:t>Trigonométrica</a:t>
            </a:r>
            <a:r>
              <a:rPr lang="en-US" sz="1300" dirty="0">
                <a:solidFill>
                  <a:schemeClr val="tx1">
                    <a:lumMod val="50000"/>
                    <a:lumOff val="50000"/>
                  </a:schemeClr>
                </a:solidFill>
                <a:latin typeface="Calibri"/>
                <a:cs typeface="Calibri"/>
              </a:rPr>
              <a:t> e </a:t>
            </a:r>
            <a:r>
              <a:rPr lang="en-US" sz="1300" dirty="0" err="1">
                <a:solidFill>
                  <a:schemeClr val="tx1">
                    <a:lumMod val="50000"/>
                    <a:lumOff val="50000"/>
                  </a:schemeClr>
                </a:solidFill>
                <a:latin typeface="Calibri"/>
                <a:cs typeface="Calibri"/>
              </a:rPr>
              <a:t>Estatística</a:t>
            </a:r>
            <a:endParaRPr lang="en-US" sz="1300" dirty="0">
              <a:solidFill>
                <a:schemeClr val="tx1">
                  <a:lumMod val="50000"/>
                  <a:lumOff val="50000"/>
                </a:schemeClr>
              </a:solidFill>
              <a:latin typeface="Calibri"/>
              <a:cs typeface="Calibri"/>
            </a:endParaRPr>
          </a:p>
        </p:txBody>
      </p:sp>
      <p:sp>
        <p:nvSpPr>
          <p:cNvPr id="19" name="Hexagon 33">
            <a:extLst>
              <a:ext uri="{FF2B5EF4-FFF2-40B4-BE49-F238E27FC236}">
                <a16:creationId xmlns:a16="http://schemas.microsoft.com/office/drawing/2014/main" id="{7D4A53CB-3496-554D-8999-3A0D473A5AAE}"/>
              </a:ext>
            </a:extLst>
          </p:cNvPr>
          <p:cNvSpPr/>
          <p:nvPr/>
        </p:nvSpPr>
        <p:spPr>
          <a:xfrm>
            <a:off x="2462066" y="2130611"/>
            <a:ext cx="1580701" cy="1304548"/>
          </a:xfrm>
          <a:prstGeom prst="hexagon">
            <a:avLst/>
          </a:prstGeom>
          <a:solidFill>
            <a:schemeClr val="bg1">
              <a:lumMod val="85000"/>
            </a:schemeClr>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34">
            <a:extLst>
              <a:ext uri="{FF2B5EF4-FFF2-40B4-BE49-F238E27FC236}">
                <a16:creationId xmlns:a16="http://schemas.microsoft.com/office/drawing/2014/main" id="{EDF308B2-6F66-D74A-98C6-A9FF93926D6C}"/>
              </a:ext>
            </a:extLst>
          </p:cNvPr>
          <p:cNvSpPr txBox="1"/>
          <p:nvPr/>
        </p:nvSpPr>
        <p:spPr>
          <a:xfrm>
            <a:off x="2314064" y="2588269"/>
            <a:ext cx="1856634" cy="292388"/>
          </a:xfrm>
          <a:prstGeom prst="rect">
            <a:avLst/>
          </a:prstGeom>
          <a:noFill/>
        </p:spPr>
        <p:txBody>
          <a:bodyPr wrap="square" rtlCol="0">
            <a:spAutoFit/>
          </a:bodyPr>
          <a:lstStyle/>
          <a:p>
            <a:pPr algn="ctr"/>
            <a:r>
              <a:rPr lang="en-US" sz="1300" dirty="0" err="1">
                <a:solidFill>
                  <a:schemeClr val="tx1">
                    <a:lumMod val="50000"/>
                    <a:lumOff val="50000"/>
                  </a:schemeClr>
                </a:solidFill>
                <a:latin typeface="Calibri"/>
                <a:cs typeface="Calibri"/>
              </a:rPr>
              <a:t>Medição</a:t>
            </a:r>
            <a:endParaRPr lang="en-US" sz="1300" dirty="0">
              <a:solidFill>
                <a:schemeClr val="tx1">
                  <a:lumMod val="50000"/>
                  <a:lumOff val="50000"/>
                </a:schemeClr>
              </a:solidFill>
              <a:latin typeface="Calibri"/>
              <a:cs typeface="Calibri"/>
            </a:endParaRPr>
          </a:p>
        </p:txBody>
      </p:sp>
    </p:spTree>
    <p:extLst>
      <p:ext uri="{BB962C8B-B14F-4D97-AF65-F5344CB8AC3E}">
        <p14:creationId xmlns:p14="http://schemas.microsoft.com/office/powerpoint/2010/main" val="3157553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Engenharia</a:t>
            </a:r>
            <a:r>
              <a:rPr lang="en-US" altLang="ko-KR" sz="4000" dirty="0">
                <a:solidFill>
                  <a:schemeClr val="accent2"/>
                </a:solidFill>
              </a:rPr>
              <a:t> de Software </a:t>
            </a:r>
            <a:r>
              <a:rPr lang="en-US" altLang="ko-KR" sz="4000" dirty="0" err="1">
                <a:solidFill>
                  <a:schemeClr val="accent2"/>
                </a:solidFill>
              </a:rPr>
              <a:t>Contínua</a:t>
            </a:r>
            <a:endParaRPr lang="ko-KR" altLang="en-US" sz="4000" dirty="0">
              <a:solidFill>
                <a:schemeClr val="accent2"/>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Ambientes</a:t>
            </a:r>
            <a:r>
              <a:rPr lang="en-US" altLang="ko-KR" sz="2000" dirty="0">
                <a:solidFill>
                  <a:srgbClr val="C0504D"/>
                </a:solidFill>
              </a:rPr>
              <a:t> de </a:t>
            </a:r>
            <a:r>
              <a:rPr lang="en-US" altLang="ko-KR" sz="2000" dirty="0" err="1">
                <a:solidFill>
                  <a:srgbClr val="C0504D"/>
                </a:solidFill>
              </a:rPr>
              <a:t>Desenvolvimento</a:t>
            </a:r>
            <a:r>
              <a:rPr lang="en-US" altLang="ko-KR" sz="2000" dirty="0">
                <a:solidFill>
                  <a:srgbClr val="C0504D"/>
                </a:solidFill>
              </a:rPr>
              <a:t> </a:t>
            </a:r>
            <a:r>
              <a:rPr lang="en-US" altLang="ko-KR" sz="2000" dirty="0" err="1">
                <a:solidFill>
                  <a:srgbClr val="C0504D"/>
                </a:solidFill>
              </a:rPr>
              <a:t>Contínuo</a:t>
            </a:r>
            <a:endParaRPr lang="en-US" altLang="ko-KR" sz="2000" dirty="0">
              <a:solidFill>
                <a:srgbClr val="C0504D"/>
              </a:solidFill>
            </a:endParaRPr>
          </a:p>
        </p:txBody>
      </p:sp>
      <p:sp>
        <p:nvSpPr>
          <p:cNvPr id="11" name="Content Placeholder 13">
            <a:extLst>
              <a:ext uri="{FF2B5EF4-FFF2-40B4-BE49-F238E27FC236}">
                <a16:creationId xmlns:a16="http://schemas.microsoft.com/office/drawing/2014/main" id="{91B9E587-D639-B24A-8640-47ABFC526B4D}"/>
              </a:ext>
            </a:extLst>
          </p:cNvPr>
          <p:cNvSpPr>
            <a:spLocks noGrp="1"/>
          </p:cNvSpPr>
          <p:nvPr>
            <p:ph idx="1"/>
          </p:nvPr>
        </p:nvSpPr>
        <p:spPr>
          <a:xfrm>
            <a:off x="457200" y="1412776"/>
            <a:ext cx="8229600" cy="4525963"/>
          </a:xfrm>
        </p:spPr>
        <p:txBody>
          <a:bodyPr>
            <a:noAutofit/>
          </a:bodyPr>
          <a:lstStyle/>
          <a:p>
            <a:r>
              <a:rPr lang="pt-BR" sz="2800" kern="1200" dirty="0">
                <a:solidFill>
                  <a:srgbClr val="000000"/>
                </a:solidFill>
                <a:latin typeface="Calibri" panose="020F0502020204030204" pitchFamily="34" charset="0"/>
              </a:rPr>
              <a:t>O desenvolvimento contínuo reconhece que as atividades do processo de desenvolvimento de software devam ser gerenciadas a partir de uma visão mais holística.</a:t>
            </a:r>
          </a:p>
          <a:p>
            <a:pPr algn="just">
              <a:buSzPts val="3200"/>
              <a:buFont typeface="Arial" panose="020B0604020202020204" pitchFamily="34" charset="0"/>
              <a:buChar char="•"/>
            </a:pPr>
            <a:r>
              <a:rPr lang="pt-BR" sz="2800" dirty="0">
                <a:solidFill>
                  <a:srgbClr val="000000"/>
                </a:solidFill>
                <a:latin typeface="Calibri" panose="020F0502020204030204" pitchFamily="34" charset="0"/>
              </a:rPr>
              <a:t>A Base Filosófica, conceitual e técnica: Métodos Ágeis; Desenvolvimento </a:t>
            </a:r>
            <a:r>
              <a:rPr lang="pt-BR" sz="2800" dirty="0" err="1">
                <a:solidFill>
                  <a:srgbClr val="000000"/>
                </a:solidFill>
                <a:latin typeface="Calibri" panose="020F0502020204030204" pitchFamily="34" charset="0"/>
              </a:rPr>
              <a:t>Lean</a:t>
            </a:r>
            <a:r>
              <a:rPr lang="pt-BR" sz="2800" dirty="0">
                <a:solidFill>
                  <a:srgbClr val="000000"/>
                </a:solidFill>
                <a:latin typeface="Calibri" panose="020F0502020204030204" pitchFamily="34" charset="0"/>
              </a:rPr>
              <a:t>; </a:t>
            </a:r>
            <a:r>
              <a:rPr lang="pt-BR" sz="2800" dirty="0" err="1">
                <a:solidFill>
                  <a:srgbClr val="000000"/>
                </a:solidFill>
                <a:latin typeface="Calibri" panose="020F0502020204030204" pitchFamily="34" charset="0"/>
              </a:rPr>
              <a:t>Lean</a:t>
            </a:r>
            <a:r>
              <a:rPr lang="pt-BR" sz="2800" dirty="0">
                <a:solidFill>
                  <a:srgbClr val="000000"/>
                </a:solidFill>
                <a:latin typeface="Calibri" panose="020F0502020204030204" pitchFamily="34" charset="0"/>
              </a:rPr>
              <a:t> Startup; </a:t>
            </a:r>
            <a:r>
              <a:rPr lang="pt-BR" sz="2800" dirty="0" err="1">
                <a:solidFill>
                  <a:srgbClr val="000000"/>
                </a:solidFill>
                <a:latin typeface="Calibri" panose="020F0502020204030204" pitchFamily="34" charset="0"/>
              </a:rPr>
              <a:t>DevOps</a:t>
            </a:r>
            <a:r>
              <a:rPr lang="pt-BR" sz="2800" dirty="0">
                <a:solidFill>
                  <a:srgbClr val="000000"/>
                </a:solidFill>
                <a:latin typeface="Calibri" panose="020F0502020204030204" pitchFamily="34" charset="0"/>
              </a:rPr>
              <a:t> e Software Livre. </a:t>
            </a:r>
          </a:p>
          <a:p>
            <a:pPr algn="just">
              <a:buSzPts val="3200"/>
              <a:buFont typeface="Arial" panose="020B0604020202020204" pitchFamily="34" charset="0"/>
              <a:buChar char="•"/>
            </a:pPr>
            <a:r>
              <a:rPr lang="pt-BR" sz="2800" kern="1200" dirty="0">
                <a:solidFill>
                  <a:srgbClr val="000000"/>
                </a:solidFill>
                <a:latin typeface="Calibri" panose="020F0502020204030204" pitchFamily="34" charset="0"/>
              </a:rPr>
              <a:t>Mentalidade: cadência de fluxo contínuo e não mais como um conjunto de fases, atividades e tarefas, organizadas e executadas de forma discreta</a:t>
            </a:r>
            <a:endParaRPr lang="pt-BR" sz="2400" kern="1200" dirty="0">
              <a:solidFill>
                <a:srgbClr val="000000"/>
              </a:solidFill>
              <a:latin typeface="Calibri" panose="020F0502020204030204" pitchFamily="34" charset="0"/>
            </a:endParaRPr>
          </a:p>
        </p:txBody>
      </p:sp>
      <p:sp>
        <p:nvSpPr>
          <p:cNvPr id="9" name="TextBox 3">
            <a:extLst>
              <a:ext uri="{FF2B5EF4-FFF2-40B4-BE49-F238E27FC236}">
                <a16:creationId xmlns:a16="http://schemas.microsoft.com/office/drawing/2014/main" id="{AC75A746-3BCF-074A-A304-6CD1701D0C67}"/>
              </a:ext>
            </a:extLst>
          </p:cNvPr>
          <p:cNvSpPr txBox="1"/>
          <p:nvPr/>
        </p:nvSpPr>
        <p:spPr>
          <a:xfrm>
            <a:off x="1475656" y="6353663"/>
            <a:ext cx="7128792" cy="400110"/>
          </a:xfrm>
          <a:prstGeom prst="rect">
            <a:avLst/>
          </a:prstGeom>
          <a:noFill/>
        </p:spPr>
        <p:txBody>
          <a:bodyPr wrap="square" rtlCol="0">
            <a:spAutoFit/>
          </a:bodyPr>
          <a:lstStyle/>
          <a:p>
            <a:r>
              <a:rPr lang="en-US" sz="1000" b="1" dirty="0"/>
              <a:t>Fitzgerald B., </a:t>
            </a:r>
            <a:r>
              <a:rPr lang="en-US" sz="1000" b="1" dirty="0" err="1"/>
              <a:t>Stol</a:t>
            </a:r>
            <a:r>
              <a:rPr lang="en-US" sz="1000" b="1" dirty="0"/>
              <a:t> k., Continuous software engineering: A roadmap and agenda, Journal of Systems and Software, 2017</a:t>
            </a:r>
          </a:p>
        </p:txBody>
      </p:sp>
    </p:spTree>
    <p:extLst>
      <p:ext uri="{BB962C8B-B14F-4D97-AF65-F5344CB8AC3E}">
        <p14:creationId xmlns:p14="http://schemas.microsoft.com/office/powerpoint/2010/main" val="21108923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pic>
        <p:nvPicPr>
          <p:cNvPr id="9" name="Content Placeholder 2" descr="Devel Continuous.png">
            <a:extLst>
              <a:ext uri="{FF2B5EF4-FFF2-40B4-BE49-F238E27FC236}">
                <a16:creationId xmlns:a16="http://schemas.microsoft.com/office/drawing/2014/main" id="{85F071AF-6B71-2240-9284-6441DBE753A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15487" r="-15487"/>
          <a:stretch>
            <a:fillRect/>
          </a:stretch>
        </p:blipFill>
        <p:spPr>
          <a:xfrm>
            <a:off x="457200" y="1600200"/>
            <a:ext cx="8229600" cy="4525963"/>
          </a:xfrm>
        </p:spPr>
      </p:pic>
      <p:sp>
        <p:nvSpPr>
          <p:cNvPr id="10" name="TextBox 3">
            <a:extLst>
              <a:ext uri="{FF2B5EF4-FFF2-40B4-BE49-F238E27FC236}">
                <a16:creationId xmlns:a16="http://schemas.microsoft.com/office/drawing/2014/main" id="{3D95954F-197C-294D-A969-400F339A6A63}"/>
              </a:ext>
            </a:extLst>
          </p:cNvPr>
          <p:cNvSpPr txBox="1"/>
          <p:nvPr/>
        </p:nvSpPr>
        <p:spPr>
          <a:xfrm>
            <a:off x="1475656" y="6353663"/>
            <a:ext cx="7128792" cy="400110"/>
          </a:xfrm>
          <a:prstGeom prst="rect">
            <a:avLst/>
          </a:prstGeom>
          <a:noFill/>
        </p:spPr>
        <p:txBody>
          <a:bodyPr wrap="square" rtlCol="0">
            <a:spAutoFit/>
          </a:bodyPr>
          <a:lstStyle/>
          <a:p>
            <a:r>
              <a:rPr lang="en-US" sz="1000" b="1" dirty="0"/>
              <a:t>Fitzgerald B., </a:t>
            </a:r>
            <a:r>
              <a:rPr lang="en-US" sz="1000" b="1" dirty="0" err="1"/>
              <a:t>Stol</a:t>
            </a:r>
            <a:r>
              <a:rPr lang="en-US" sz="1000" b="1" dirty="0"/>
              <a:t> k., Continuous software engineering: A roadmap and agenda, Journal of Systems and Software, 2017</a:t>
            </a:r>
          </a:p>
        </p:txBody>
      </p:sp>
      <p:sp>
        <p:nvSpPr>
          <p:cNvPr id="12" name="Text Placeholder 1">
            <a:extLst>
              <a:ext uri="{FF2B5EF4-FFF2-40B4-BE49-F238E27FC236}">
                <a16:creationId xmlns:a16="http://schemas.microsoft.com/office/drawing/2014/main" id="{EFF5A783-79D5-C146-8B36-3FE43A5E29F0}"/>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Engenharia</a:t>
            </a:r>
            <a:r>
              <a:rPr lang="en-US" altLang="ko-KR" sz="4000" dirty="0">
                <a:solidFill>
                  <a:schemeClr val="accent2"/>
                </a:solidFill>
              </a:rPr>
              <a:t> de Software </a:t>
            </a:r>
            <a:r>
              <a:rPr lang="en-US" altLang="ko-KR" sz="4000" dirty="0" err="1">
                <a:solidFill>
                  <a:schemeClr val="accent2"/>
                </a:solidFill>
              </a:rPr>
              <a:t>Contínua</a:t>
            </a:r>
            <a:endParaRPr lang="ko-KR" altLang="en-US" sz="4000" dirty="0">
              <a:solidFill>
                <a:schemeClr val="accent2"/>
              </a:solidFill>
            </a:endParaRPr>
          </a:p>
        </p:txBody>
      </p:sp>
      <p:sp>
        <p:nvSpPr>
          <p:cNvPr id="13" name="Text Placeholder 2">
            <a:extLst>
              <a:ext uri="{FF2B5EF4-FFF2-40B4-BE49-F238E27FC236}">
                <a16:creationId xmlns:a16="http://schemas.microsoft.com/office/drawing/2014/main" id="{7C567F8C-55FE-364A-8D02-BDBB08CB2152}"/>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Ambientes</a:t>
            </a:r>
            <a:r>
              <a:rPr lang="en-US" altLang="ko-KR" sz="2000" dirty="0">
                <a:solidFill>
                  <a:srgbClr val="C0504D"/>
                </a:solidFill>
              </a:rPr>
              <a:t> de </a:t>
            </a:r>
            <a:r>
              <a:rPr lang="en-US" altLang="ko-KR" sz="2000" dirty="0" err="1">
                <a:solidFill>
                  <a:srgbClr val="C0504D"/>
                </a:solidFill>
              </a:rPr>
              <a:t>Desenvolvimento</a:t>
            </a:r>
            <a:r>
              <a:rPr lang="en-US" altLang="ko-KR" sz="2000" dirty="0">
                <a:solidFill>
                  <a:srgbClr val="C0504D"/>
                </a:solidFill>
              </a:rPr>
              <a:t> </a:t>
            </a:r>
            <a:r>
              <a:rPr lang="en-US" altLang="ko-KR" sz="2000" dirty="0" err="1">
                <a:solidFill>
                  <a:srgbClr val="C0504D"/>
                </a:solidFill>
              </a:rPr>
              <a:t>Contínuo</a:t>
            </a:r>
            <a:endParaRPr lang="en-US" altLang="ko-KR" sz="2000" dirty="0">
              <a:solidFill>
                <a:srgbClr val="C0504D"/>
              </a:solidFill>
            </a:endParaRPr>
          </a:p>
        </p:txBody>
      </p:sp>
    </p:spTree>
    <p:extLst>
      <p:ext uri="{BB962C8B-B14F-4D97-AF65-F5344CB8AC3E}">
        <p14:creationId xmlns:p14="http://schemas.microsoft.com/office/powerpoint/2010/main" val="26991181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Engenharia</a:t>
            </a:r>
            <a:r>
              <a:rPr lang="en-US" altLang="ko-KR" sz="4000" dirty="0">
                <a:solidFill>
                  <a:schemeClr val="accent2"/>
                </a:solidFill>
              </a:rPr>
              <a:t> de Software </a:t>
            </a:r>
            <a:r>
              <a:rPr lang="en-US" altLang="ko-KR" sz="4000" dirty="0" err="1">
                <a:solidFill>
                  <a:schemeClr val="accent2"/>
                </a:solidFill>
              </a:rPr>
              <a:t>Contínua</a:t>
            </a:r>
            <a:endParaRPr lang="ko-KR" altLang="en-US" sz="4000" dirty="0">
              <a:solidFill>
                <a:schemeClr val="accent2"/>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Ambientes</a:t>
            </a:r>
            <a:r>
              <a:rPr lang="en-US" altLang="ko-KR" sz="2000" dirty="0">
                <a:solidFill>
                  <a:srgbClr val="C0504D"/>
                </a:solidFill>
              </a:rPr>
              <a:t> de </a:t>
            </a:r>
            <a:r>
              <a:rPr lang="en-US" altLang="ko-KR" sz="2000" dirty="0" err="1">
                <a:solidFill>
                  <a:srgbClr val="C0504D"/>
                </a:solidFill>
              </a:rPr>
              <a:t>Experimentação</a:t>
            </a:r>
            <a:r>
              <a:rPr lang="en-US" altLang="ko-KR" sz="2000" dirty="0">
                <a:solidFill>
                  <a:srgbClr val="C0504D"/>
                </a:solidFill>
              </a:rPr>
              <a:t> </a:t>
            </a:r>
            <a:r>
              <a:rPr lang="en-US" altLang="ko-KR" sz="2000" dirty="0" err="1">
                <a:solidFill>
                  <a:srgbClr val="C0504D"/>
                </a:solidFill>
              </a:rPr>
              <a:t>Contínua</a:t>
            </a:r>
            <a:endParaRPr lang="en-US" altLang="ko-KR" sz="2000" dirty="0">
              <a:solidFill>
                <a:srgbClr val="C0504D"/>
              </a:solidFill>
            </a:endParaRPr>
          </a:p>
        </p:txBody>
      </p:sp>
      <p:sp>
        <p:nvSpPr>
          <p:cNvPr id="11" name="Content Placeholder 13">
            <a:extLst>
              <a:ext uri="{FF2B5EF4-FFF2-40B4-BE49-F238E27FC236}">
                <a16:creationId xmlns:a16="http://schemas.microsoft.com/office/drawing/2014/main" id="{91B9E587-D639-B24A-8640-47ABFC526B4D}"/>
              </a:ext>
            </a:extLst>
          </p:cNvPr>
          <p:cNvSpPr>
            <a:spLocks noGrp="1"/>
          </p:cNvSpPr>
          <p:nvPr>
            <p:ph idx="1"/>
          </p:nvPr>
        </p:nvSpPr>
        <p:spPr>
          <a:xfrm>
            <a:off x="457200" y="1412776"/>
            <a:ext cx="8229600" cy="4525963"/>
          </a:xfrm>
        </p:spPr>
        <p:txBody>
          <a:bodyPr>
            <a:normAutofit fontScale="77500" lnSpcReduction="20000"/>
          </a:bodyPr>
          <a:lstStyle/>
          <a:p>
            <a:pPr algn="just"/>
            <a:r>
              <a:rPr lang="pt-BR" sz="2800" kern="1200" dirty="0">
                <a:solidFill>
                  <a:srgbClr val="000000"/>
                </a:solidFill>
                <a:latin typeface="Calibri" panose="020F0502020204030204" pitchFamily="34" charset="0"/>
              </a:rPr>
              <a:t>A </a:t>
            </a:r>
            <a:r>
              <a:rPr lang="pt-BR" sz="2800" kern="1200" dirty="0" err="1">
                <a:solidFill>
                  <a:srgbClr val="000000"/>
                </a:solidFill>
                <a:latin typeface="Calibri" panose="020F0502020204030204" pitchFamily="34" charset="0"/>
              </a:rPr>
              <a:t>idéia</a:t>
            </a:r>
            <a:r>
              <a:rPr lang="pt-BR" sz="2800" kern="1200" dirty="0">
                <a:solidFill>
                  <a:srgbClr val="000000"/>
                </a:solidFill>
                <a:latin typeface="Calibri" panose="020F0502020204030204" pitchFamily="34" charset="0"/>
              </a:rPr>
              <a:t> básica é desenvolver uma nova versão de um produto(tratamento) e compará-la com a versão em uso(controle), por meio da execução de experimentos controlados.</a:t>
            </a:r>
          </a:p>
          <a:p>
            <a:r>
              <a:rPr lang="pt-BR" sz="2800" kern="1200" dirty="0">
                <a:solidFill>
                  <a:srgbClr val="000000"/>
                </a:solidFill>
                <a:latin typeface="Calibri" panose="020F0502020204030204" pitchFamily="34" charset="0"/>
              </a:rPr>
              <a:t>Inicialmente apresentada por </a:t>
            </a:r>
            <a:r>
              <a:rPr lang="pt-BR" sz="2800" kern="1200" dirty="0" err="1">
                <a:solidFill>
                  <a:srgbClr val="000000"/>
                </a:solidFill>
                <a:latin typeface="Calibri" panose="020F0502020204030204" pitchFamily="34" charset="0"/>
              </a:rPr>
              <a:t>Kohavi</a:t>
            </a:r>
            <a:r>
              <a:rPr lang="pt-BR" sz="2800" kern="1200" dirty="0">
                <a:solidFill>
                  <a:srgbClr val="000000"/>
                </a:solidFill>
                <a:latin typeface="Calibri" panose="020F0502020204030204" pitchFamily="34" charset="0"/>
              </a:rPr>
              <a:t> et al. (2009) no contexto do Microsoft </a:t>
            </a:r>
            <a:r>
              <a:rPr lang="pt-BR" sz="2800" i="1" kern="1200" dirty="0" err="1">
                <a:solidFill>
                  <a:srgbClr val="000000"/>
                </a:solidFill>
                <a:latin typeface="Calibri" panose="020F0502020204030204" pitchFamily="34" charset="0"/>
              </a:rPr>
              <a:t>Research</a:t>
            </a:r>
            <a:r>
              <a:rPr lang="pt-BR" sz="2800" i="1" kern="1200" dirty="0">
                <a:solidFill>
                  <a:srgbClr val="000000"/>
                </a:solidFill>
                <a:latin typeface="Calibri" panose="020F0502020204030204" pitchFamily="34" charset="0"/>
              </a:rPr>
              <a:t> </a:t>
            </a:r>
            <a:r>
              <a:rPr lang="pt-BR" sz="2800" i="1" kern="1200" dirty="0" err="1">
                <a:solidFill>
                  <a:srgbClr val="000000"/>
                </a:solidFill>
                <a:latin typeface="Calibri" panose="020F0502020204030204" pitchFamily="34" charset="0"/>
              </a:rPr>
              <a:t>Group</a:t>
            </a:r>
            <a:r>
              <a:rPr lang="pt-BR" sz="2800" i="1" kern="1200" dirty="0">
                <a:solidFill>
                  <a:srgbClr val="000000"/>
                </a:solidFill>
                <a:latin typeface="Calibri" panose="020F0502020204030204" pitchFamily="34" charset="0"/>
              </a:rPr>
              <a:t> e a Universidade de Stanford:</a:t>
            </a:r>
          </a:p>
          <a:p>
            <a:pPr lvl="1"/>
            <a:r>
              <a:rPr lang="pt-BR" sz="2400" kern="1200" dirty="0">
                <a:solidFill>
                  <a:srgbClr val="000000"/>
                </a:solidFill>
                <a:latin typeface="Calibri" panose="020F0502020204030204" pitchFamily="34" charset="0"/>
              </a:rPr>
              <a:t>Guia Prático</a:t>
            </a:r>
            <a:endParaRPr lang="pt-BR" sz="2400" i="1" kern="1200" dirty="0">
              <a:solidFill>
                <a:srgbClr val="000000"/>
              </a:solidFill>
              <a:latin typeface="Calibri" panose="020F0502020204030204" pitchFamily="34" charset="0"/>
            </a:endParaRPr>
          </a:p>
          <a:p>
            <a:pPr marL="914400" lvl="2" indent="0">
              <a:buNone/>
            </a:pPr>
            <a:r>
              <a:rPr lang="pt-BR" sz="2000" dirty="0">
                <a:hlinkClick r:id="rId3"/>
              </a:rPr>
              <a:t>https://ai.stanford.edu/~ronnyk/2009controlledExperimentsOnTheWebSurvey.pdf</a:t>
            </a:r>
            <a:endParaRPr lang="pt-BR" sz="2000" dirty="0"/>
          </a:p>
          <a:p>
            <a:r>
              <a:rPr lang="pt-BR" sz="2800" kern="1200" dirty="0">
                <a:solidFill>
                  <a:srgbClr val="000000"/>
                </a:solidFill>
                <a:latin typeface="Calibri" panose="020F0502020204030204" pitchFamily="34" charset="0"/>
              </a:rPr>
              <a:t>Infraestrutura para experimentação contínua apresentada Diane et al. (2010) no contexto do Google </a:t>
            </a:r>
            <a:r>
              <a:rPr lang="pt-BR" sz="2800" i="1" kern="1200" dirty="0" err="1">
                <a:solidFill>
                  <a:srgbClr val="000000"/>
                </a:solidFill>
                <a:latin typeface="Calibri" panose="020F0502020204030204" pitchFamily="34" charset="0"/>
              </a:rPr>
              <a:t>Research</a:t>
            </a:r>
            <a:r>
              <a:rPr lang="pt-BR" sz="2800" i="1" kern="1200" dirty="0">
                <a:solidFill>
                  <a:srgbClr val="000000"/>
                </a:solidFill>
                <a:latin typeface="Calibri" panose="020F0502020204030204" pitchFamily="34" charset="0"/>
              </a:rPr>
              <a:t>.</a:t>
            </a:r>
          </a:p>
          <a:p>
            <a:pPr lvl="1"/>
            <a:r>
              <a:rPr lang="pt-BR" sz="2400" kern="1200" dirty="0" err="1">
                <a:solidFill>
                  <a:srgbClr val="000000"/>
                </a:solidFill>
                <a:latin typeface="Calibri" panose="020F0502020204030204" pitchFamily="34" charset="0"/>
              </a:rPr>
              <a:t>Kubernets</a:t>
            </a:r>
            <a:r>
              <a:rPr lang="pt-BR" sz="2400" kern="1200" dirty="0">
                <a:solidFill>
                  <a:srgbClr val="000000"/>
                </a:solidFill>
                <a:latin typeface="Calibri" panose="020F0502020204030204" pitchFamily="34" charset="0"/>
              </a:rPr>
              <a:t>: </a:t>
            </a:r>
            <a:r>
              <a:rPr lang="pt-BR" sz="2400" dirty="0">
                <a:hlinkClick r:id="rId4"/>
              </a:rPr>
              <a:t>https://kubernetes.io/</a:t>
            </a:r>
            <a:endParaRPr lang="pt-BR" sz="2400" i="1" kern="1200" dirty="0">
              <a:solidFill>
                <a:srgbClr val="000000"/>
              </a:solidFill>
              <a:latin typeface="Calibri" panose="020F0502020204030204" pitchFamily="34" charset="0"/>
            </a:endParaRPr>
          </a:p>
          <a:p>
            <a:r>
              <a:rPr lang="pt-BR" sz="2800" kern="1200" dirty="0">
                <a:solidFill>
                  <a:srgbClr val="000000"/>
                </a:solidFill>
                <a:latin typeface="Calibri" panose="020F0502020204030204" pitchFamily="34" charset="0"/>
              </a:rPr>
              <a:t>Framework para execução de experimentos on-line apresentado por </a:t>
            </a:r>
            <a:r>
              <a:rPr lang="pt-BR" sz="2800" kern="1200" dirty="0" err="1">
                <a:solidFill>
                  <a:srgbClr val="000000"/>
                </a:solidFill>
                <a:latin typeface="Calibri" panose="020F0502020204030204" pitchFamily="34" charset="0"/>
              </a:rPr>
              <a:t>Bakshy</a:t>
            </a:r>
            <a:r>
              <a:rPr lang="pt-BR" sz="2800" i="1" kern="1200" dirty="0">
                <a:solidFill>
                  <a:srgbClr val="000000"/>
                </a:solidFill>
                <a:latin typeface="Calibri" panose="020F0502020204030204" pitchFamily="34" charset="0"/>
              </a:rPr>
              <a:t> et al</a:t>
            </a:r>
            <a:r>
              <a:rPr lang="pt-BR" sz="2800" kern="1200" dirty="0">
                <a:solidFill>
                  <a:srgbClr val="000000"/>
                </a:solidFill>
                <a:latin typeface="Calibri" panose="020F0502020204030204" pitchFamily="34" charset="0"/>
              </a:rPr>
              <a:t>. (2014), no contexto do </a:t>
            </a:r>
            <a:r>
              <a:rPr lang="pt-BR" sz="2800" kern="1200" dirty="0" err="1">
                <a:solidFill>
                  <a:srgbClr val="000000"/>
                </a:solidFill>
                <a:latin typeface="Calibri" panose="020F0502020204030204" pitchFamily="34" charset="0"/>
              </a:rPr>
              <a:t>Facebook</a:t>
            </a:r>
            <a:r>
              <a:rPr lang="pt-BR" sz="2800" kern="1200" dirty="0">
                <a:solidFill>
                  <a:srgbClr val="000000"/>
                </a:solidFill>
                <a:latin typeface="Calibri" panose="020F0502020204030204" pitchFamily="34" charset="0"/>
              </a:rPr>
              <a:t>.</a:t>
            </a:r>
          </a:p>
          <a:p>
            <a:pPr lvl="1"/>
            <a:r>
              <a:rPr lang="pt-BR" sz="2400" kern="1200" dirty="0" err="1">
                <a:solidFill>
                  <a:srgbClr val="000000"/>
                </a:solidFill>
                <a:latin typeface="Calibri" panose="020F0502020204030204" pitchFamily="34" charset="0"/>
              </a:rPr>
              <a:t>Plan-Out</a:t>
            </a:r>
            <a:r>
              <a:rPr lang="pt-BR" sz="2400" kern="1200" dirty="0">
                <a:solidFill>
                  <a:srgbClr val="000000"/>
                </a:solidFill>
                <a:latin typeface="Calibri" panose="020F0502020204030204" pitchFamily="34" charset="0"/>
              </a:rPr>
              <a:t>: </a:t>
            </a:r>
            <a:r>
              <a:rPr lang="pt-BR" sz="2400" dirty="0">
                <a:hlinkClick r:id="rId5"/>
              </a:rPr>
              <a:t>https://facebook.github.io/planout/</a:t>
            </a:r>
            <a:endParaRPr lang="pt-BR" sz="2400" i="1" kern="1200" dirty="0">
              <a:solidFill>
                <a:srgbClr val="000000"/>
              </a:solidFill>
              <a:latin typeface="Calibri" panose="020F0502020204030204" pitchFamily="34" charset="0"/>
            </a:endParaRPr>
          </a:p>
          <a:p>
            <a:r>
              <a:rPr lang="pt-BR" sz="2800" kern="1200" dirty="0">
                <a:solidFill>
                  <a:srgbClr val="000000"/>
                </a:solidFill>
                <a:latin typeface="Calibri" panose="020F0502020204030204" pitchFamily="34" charset="0"/>
              </a:rPr>
              <a:t>Principais práticas apresentas </a:t>
            </a:r>
            <a:r>
              <a:rPr lang="pt-BR" sz="2800" kern="1200" dirty="0" err="1">
                <a:solidFill>
                  <a:srgbClr val="000000"/>
                </a:solidFill>
                <a:latin typeface="Calibri" panose="020F0502020204030204" pitchFamily="34" charset="0"/>
              </a:rPr>
              <a:t>Schermann</a:t>
            </a:r>
            <a:r>
              <a:rPr lang="pt-BR" sz="2800" kern="1200" dirty="0">
                <a:solidFill>
                  <a:srgbClr val="000000"/>
                </a:solidFill>
                <a:latin typeface="Calibri" panose="020F0502020204030204" pitchFamily="34" charset="0"/>
              </a:rPr>
              <a:t> </a:t>
            </a:r>
            <a:r>
              <a:rPr lang="pt-BR" sz="2800" i="1" kern="1200" dirty="0">
                <a:solidFill>
                  <a:srgbClr val="000000"/>
                </a:solidFill>
                <a:latin typeface="Calibri" panose="020F0502020204030204" pitchFamily="34" charset="0"/>
              </a:rPr>
              <a:t>et al.</a:t>
            </a:r>
            <a:r>
              <a:rPr lang="pt-BR" sz="2800" kern="1200" dirty="0">
                <a:solidFill>
                  <a:srgbClr val="000000"/>
                </a:solidFill>
                <a:latin typeface="Calibri" panose="020F0502020204030204" pitchFamily="34" charset="0"/>
              </a:rPr>
              <a:t> (2018)  por meio de um </a:t>
            </a:r>
            <a:r>
              <a:rPr lang="pt-BR" sz="2800" i="1" kern="1200" dirty="0" err="1">
                <a:solidFill>
                  <a:srgbClr val="000000"/>
                </a:solidFill>
                <a:latin typeface="Calibri" panose="020F0502020204030204" pitchFamily="34" charset="0"/>
              </a:rPr>
              <a:t>survey</a:t>
            </a:r>
            <a:endParaRPr lang="pt-BR" sz="2800" kern="12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42269288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Engenharia</a:t>
            </a:r>
            <a:r>
              <a:rPr lang="en-US" altLang="ko-KR" sz="4000" dirty="0">
                <a:solidFill>
                  <a:schemeClr val="accent2"/>
                </a:solidFill>
              </a:rPr>
              <a:t> de Software </a:t>
            </a:r>
            <a:r>
              <a:rPr lang="en-US" altLang="ko-KR" sz="4000" dirty="0" err="1">
                <a:solidFill>
                  <a:schemeClr val="accent2"/>
                </a:solidFill>
              </a:rPr>
              <a:t>Contínua</a:t>
            </a:r>
            <a:endParaRPr lang="ko-KR" altLang="en-US" sz="4000" dirty="0">
              <a:solidFill>
                <a:schemeClr val="accent2"/>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Ambientes</a:t>
            </a:r>
            <a:r>
              <a:rPr lang="en-US" altLang="ko-KR" sz="2000" dirty="0">
                <a:solidFill>
                  <a:srgbClr val="C0504D"/>
                </a:solidFill>
              </a:rPr>
              <a:t> de </a:t>
            </a:r>
            <a:r>
              <a:rPr lang="en-US" altLang="ko-KR" sz="2000" dirty="0" err="1">
                <a:solidFill>
                  <a:srgbClr val="C0504D"/>
                </a:solidFill>
              </a:rPr>
              <a:t>Experimentação</a:t>
            </a:r>
            <a:r>
              <a:rPr lang="en-US" altLang="ko-KR" sz="2000" dirty="0">
                <a:solidFill>
                  <a:srgbClr val="C0504D"/>
                </a:solidFill>
              </a:rPr>
              <a:t> </a:t>
            </a:r>
            <a:r>
              <a:rPr lang="en-US" altLang="ko-KR" sz="2000" dirty="0" err="1">
                <a:solidFill>
                  <a:srgbClr val="C0504D"/>
                </a:solidFill>
              </a:rPr>
              <a:t>Contínua</a:t>
            </a:r>
            <a:endParaRPr lang="en-US" altLang="ko-KR" sz="2000" dirty="0">
              <a:solidFill>
                <a:srgbClr val="C0504D"/>
              </a:solidFill>
            </a:endParaRPr>
          </a:p>
        </p:txBody>
      </p:sp>
      <p:pic>
        <p:nvPicPr>
          <p:cNvPr id="12" name="Content Placeholder 1" descr="Continuous Experimentation.png">
            <a:extLst>
              <a:ext uri="{FF2B5EF4-FFF2-40B4-BE49-F238E27FC236}">
                <a16:creationId xmlns:a16="http://schemas.microsoft.com/office/drawing/2014/main" id="{4B925A45-A455-CD49-98A7-AB2FD17C618C}"/>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t="-5859" b="-5859"/>
          <a:stretch>
            <a:fillRect/>
          </a:stretch>
        </p:blipFill>
        <p:spPr>
          <a:xfrm>
            <a:off x="457200" y="1600200"/>
            <a:ext cx="8229600" cy="4525963"/>
          </a:xfrm>
        </p:spPr>
      </p:pic>
      <p:sp>
        <p:nvSpPr>
          <p:cNvPr id="13" name="TextBox 3">
            <a:extLst>
              <a:ext uri="{FF2B5EF4-FFF2-40B4-BE49-F238E27FC236}">
                <a16:creationId xmlns:a16="http://schemas.microsoft.com/office/drawing/2014/main" id="{500FAE93-C675-B94A-9007-F160336DC3C8}"/>
              </a:ext>
            </a:extLst>
          </p:cNvPr>
          <p:cNvSpPr txBox="1"/>
          <p:nvPr/>
        </p:nvSpPr>
        <p:spPr>
          <a:xfrm>
            <a:off x="1475656" y="6353663"/>
            <a:ext cx="7128792" cy="400110"/>
          </a:xfrm>
          <a:prstGeom prst="rect">
            <a:avLst/>
          </a:prstGeom>
          <a:noFill/>
        </p:spPr>
        <p:txBody>
          <a:bodyPr wrap="square" rtlCol="0">
            <a:spAutoFit/>
          </a:bodyPr>
          <a:lstStyle/>
          <a:p>
            <a:r>
              <a:rPr lang="en-US" sz="1000" b="1" dirty="0"/>
              <a:t>The RIGHT Model for Continuous Experimentation,  </a:t>
            </a:r>
            <a:r>
              <a:rPr lang="en-US" sz="1000" b="1" dirty="0" err="1"/>
              <a:t>Münch</a:t>
            </a:r>
            <a:r>
              <a:rPr lang="en-US" sz="1000" b="1" dirty="0"/>
              <a:t> J., </a:t>
            </a:r>
            <a:r>
              <a:rPr lang="en-US" sz="1000" b="1" dirty="0" err="1"/>
              <a:t>Fagerholm</a:t>
            </a:r>
            <a:r>
              <a:rPr lang="en-US" sz="1000" b="1" dirty="0"/>
              <a:t> F., Sánchez A. G., </a:t>
            </a:r>
            <a:r>
              <a:rPr lang="en-US" sz="1000" b="1" dirty="0" err="1"/>
              <a:t>Mäenpää</a:t>
            </a:r>
            <a:r>
              <a:rPr lang="en-US" sz="1000" b="1" dirty="0"/>
              <a:t> H., Journal of Systems and Software, 2017</a:t>
            </a:r>
          </a:p>
        </p:txBody>
      </p:sp>
    </p:spTree>
    <p:extLst>
      <p:ext uri="{BB962C8B-B14F-4D97-AF65-F5344CB8AC3E}">
        <p14:creationId xmlns:p14="http://schemas.microsoft.com/office/powerpoint/2010/main" val="39981950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p:cNvSpPr txBox="1">
            <a:spLocks/>
          </p:cNvSpPr>
          <p:nvPr/>
        </p:nvSpPr>
        <p:spPr>
          <a:xfrm>
            <a:off x="0" y="1234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Revisão</a:t>
            </a:r>
            <a:r>
              <a:rPr lang="en-US" altLang="ko-KR" sz="4000" dirty="0">
                <a:solidFill>
                  <a:schemeClr val="accent2"/>
                </a:solidFill>
              </a:rPr>
              <a:t> da </a:t>
            </a:r>
            <a:r>
              <a:rPr lang="en-US" altLang="ko-KR" sz="4000" dirty="0" err="1">
                <a:solidFill>
                  <a:schemeClr val="accent2"/>
                </a:solidFill>
              </a:rPr>
              <a:t>Literatura</a:t>
            </a:r>
            <a:endParaRPr lang="en-US" altLang="ko-KR" sz="4000" dirty="0">
              <a:solidFill>
                <a:schemeClr val="accent2"/>
              </a:solidFill>
            </a:endParaRPr>
          </a:p>
        </p:txBody>
      </p:sp>
      <p:sp>
        <p:nvSpPr>
          <p:cNvPr id="2" name="CaixaDeTexto 1">
            <a:extLst>
              <a:ext uri="{FF2B5EF4-FFF2-40B4-BE49-F238E27FC236}">
                <a16:creationId xmlns:a16="http://schemas.microsoft.com/office/drawing/2014/main" id="{79C5A34D-D963-5846-95EA-2BE0ED394AC3}"/>
              </a:ext>
            </a:extLst>
          </p:cNvPr>
          <p:cNvSpPr txBox="1"/>
          <p:nvPr/>
        </p:nvSpPr>
        <p:spPr>
          <a:xfrm>
            <a:off x="1222744" y="2583712"/>
            <a:ext cx="184731" cy="369332"/>
          </a:xfrm>
          <a:prstGeom prst="rect">
            <a:avLst/>
          </a:prstGeom>
          <a:noFill/>
        </p:spPr>
        <p:txBody>
          <a:bodyPr wrap="none" rtlCol="0">
            <a:spAutoFit/>
          </a:bodyPr>
          <a:lstStyle/>
          <a:p>
            <a:endParaRPr lang="pt-BR" dirty="0"/>
          </a:p>
        </p:txBody>
      </p:sp>
      <p:sp>
        <p:nvSpPr>
          <p:cNvPr id="6" name="Hexagon 20">
            <a:extLst>
              <a:ext uri="{FF2B5EF4-FFF2-40B4-BE49-F238E27FC236}">
                <a16:creationId xmlns:a16="http://schemas.microsoft.com/office/drawing/2014/main" id="{B4C3B593-08A8-C84B-8BE9-26649D40FC5A}"/>
              </a:ext>
            </a:extLst>
          </p:cNvPr>
          <p:cNvSpPr/>
          <p:nvPr/>
        </p:nvSpPr>
        <p:spPr>
          <a:xfrm>
            <a:off x="3778841" y="2832986"/>
            <a:ext cx="1580701" cy="1304548"/>
          </a:xfrm>
          <a:prstGeom prst="hexagon">
            <a:avLst/>
          </a:prstGeom>
          <a:solidFill>
            <a:srgbClr val="F2A40D"/>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22">
            <a:extLst>
              <a:ext uri="{FF2B5EF4-FFF2-40B4-BE49-F238E27FC236}">
                <a16:creationId xmlns:a16="http://schemas.microsoft.com/office/drawing/2014/main" id="{8C9E5324-141E-B046-9319-044BCA759F0A}"/>
              </a:ext>
            </a:extLst>
          </p:cNvPr>
          <p:cNvSpPr txBox="1"/>
          <p:nvPr/>
        </p:nvSpPr>
        <p:spPr>
          <a:xfrm>
            <a:off x="3740675" y="3294007"/>
            <a:ext cx="1726015" cy="292388"/>
          </a:xfrm>
          <a:prstGeom prst="rect">
            <a:avLst/>
          </a:prstGeom>
          <a:noFill/>
        </p:spPr>
        <p:txBody>
          <a:bodyPr wrap="square" rtlCol="0">
            <a:spAutoFit/>
          </a:bodyPr>
          <a:lstStyle/>
          <a:p>
            <a:r>
              <a:rPr lang="en-US" sz="13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a:cs typeface="Calibri"/>
              </a:rPr>
              <a:t>  </a:t>
            </a:r>
            <a:r>
              <a:rPr lang="en-US" sz="1300" dirty="0" err="1">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a:cs typeface="Calibri"/>
              </a:rPr>
              <a:t>MeasureSoftGram</a:t>
            </a:r>
            <a:endParaRPr lang="en-US" sz="13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a:cs typeface="Calibri"/>
            </a:endParaRPr>
          </a:p>
        </p:txBody>
      </p:sp>
      <p:sp>
        <p:nvSpPr>
          <p:cNvPr id="8" name="Hexagon 23">
            <a:extLst>
              <a:ext uri="{FF2B5EF4-FFF2-40B4-BE49-F238E27FC236}">
                <a16:creationId xmlns:a16="http://schemas.microsoft.com/office/drawing/2014/main" id="{613C882D-3125-234A-98EA-110496D98A69}"/>
              </a:ext>
            </a:extLst>
          </p:cNvPr>
          <p:cNvSpPr/>
          <p:nvPr/>
        </p:nvSpPr>
        <p:spPr>
          <a:xfrm>
            <a:off x="5095615" y="2155663"/>
            <a:ext cx="1580701" cy="1304548"/>
          </a:xfrm>
          <a:prstGeom prst="hexagon">
            <a:avLst/>
          </a:prstGeom>
          <a:solidFill>
            <a:schemeClr val="bg1">
              <a:lumMod val="85000"/>
            </a:schemeClr>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24">
            <a:extLst>
              <a:ext uri="{FF2B5EF4-FFF2-40B4-BE49-F238E27FC236}">
                <a16:creationId xmlns:a16="http://schemas.microsoft.com/office/drawing/2014/main" id="{0BED4D0E-C637-034D-8D17-1E64F6AD7A29}"/>
              </a:ext>
            </a:extLst>
          </p:cNvPr>
          <p:cNvSpPr txBox="1"/>
          <p:nvPr/>
        </p:nvSpPr>
        <p:spPr>
          <a:xfrm>
            <a:off x="4947613" y="2527427"/>
            <a:ext cx="1856634" cy="492444"/>
          </a:xfrm>
          <a:prstGeom prst="rect">
            <a:avLst/>
          </a:prstGeom>
          <a:noFill/>
        </p:spPr>
        <p:txBody>
          <a:bodyPr wrap="square" rtlCol="0">
            <a:spAutoFit/>
          </a:bodyPr>
          <a:lstStyle/>
          <a:p>
            <a:pPr algn="ctr"/>
            <a:r>
              <a:rPr lang="en-US" sz="1300" dirty="0" err="1">
                <a:solidFill>
                  <a:schemeClr val="tx1">
                    <a:lumMod val="50000"/>
                    <a:lumOff val="50000"/>
                  </a:schemeClr>
                </a:solidFill>
                <a:latin typeface="Calibri"/>
                <a:cs typeface="Calibri"/>
              </a:rPr>
              <a:t>Desenvolvimento</a:t>
            </a:r>
            <a:r>
              <a:rPr lang="en-US" sz="1300" dirty="0">
                <a:solidFill>
                  <a:schemeClr val="tx1">
                    <a:lumMod val="50000"/>
                    <a:lumOff val="50000"/>
                  </a:schemeClr>
                </a:solidFill>
                <a:latin typeface="Calibri"/>
                <a:cs typeface="Calibri"/>
              </a:rPr>
              <a:t> </a:t>
            </a:r>
            <a:r>
              <a:rPr lang="en-US" sz="1300" dirty="0" err="1">
                <a:solidFill>
                  <a:schemeClr val="tx1">
                    <a:lumMod val="50000"/>
                    <a:lumOff val="50000"/>
                  </a:schemeClr>
                </a:solidFill>
                <a:latin typeface="Calibri"/>
                <a:cs typeface="Calibri"/>
              </a:rPr>
              <a:t>Contínuo</a:t>
            </a:r>
            <a:endParaRPr lang="en-US" sz="1300" dirty="0">
              <a:solidFill>
                <a:schemeClr val="tx1">
                  <a:lumMod val="50000"/>
                  <a:lumOff val="50000"/>
                </a:schemeClr>
              </a:solidFill>
              <a:latin typeface="Calibri"/>
              <a:cs typeface="Calibri"/>
            </a:endParaRPr>
          </a:p>
        </p:txBody>
      </p:sp>
      <p:sp>
        <p:nvSpPr>
          <p:cNvPr id="10" name="Hexagon 25">
            <a:extLst>
              <a:ext uri="{FF2B5EF4-FFF2-40B4-BE49-F238E27FC236}">
                <a16:creationId xmlns:a16="http://schemas.microsoft.com/office/drawing/2014/main" id="{30FB7535-579D-0D4D-9DC6-839E41C25C41}"/>
              </a:ext>
            </a:extLst>
          </p:cNvPr>
          <p:cNvSpPr/>
          <p:nvPr/>
        </p:nvSpPr>
        <p:spPr>
          <a:xfrm>
            <a:off x="3778841" y="1453288"/>
            <a:ext cx="1580701" cy="1304548"/>
          </a:xfrm>
          <a:prstGeom prst="hexagon">
            <a:avLst/>
          </a:prstGeom>
          <a:solidFill>
            <a:schemeClr val="bg1">
              <a:lumMod val="85000"/>
            </a:schemeClr>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26">
            <a:extLst>
              <a:ext uri="{FF2B5EF4-FFF2-40B4-BE49-F238E27FC236}">
                <a16:creationId xmlns:a16="http://schemas.microsoft.com/office/drawing/2014/main" id="{CE53C289-BA28-4047-9E72-59089F374979}"/>
              </a:ext>
            </a:extLst>
          </p:cNvPr>
          <p:cNvSpPr txBox="1"/>
          <p:nvPr/>
        </p:nvSpPr>
        <p:spPr>
          <a:xfrm>
            <a:off x="3630839" y="1779530"/>
            <a:ext cx="1856634" cy="492444"/>
          </a:xfrm>
          <a:prstGeom prst="rect">
            <a:avLst/>
          </a:prstGeom>
          <a:noFill/>
        </p:spPr>
        <p:txBody>
          <a:bodyPr wrap="square" rtlCol="0">
            <a:spAutoFit/>
          </a:bodyPr>
          <a:lstStyle/>
          <a:p>
            <a:pPr algn="ctr"/>
            <a:r>
              <a:rPr lang="en-US" sz="1300" dirty="0" err="1">
                <a:solidFill>
                  <a:schemeClr val="tx1">
                    <a:lumMod val="50000"/>
                    <a:lumOff val="50000"/>
                  </a:schemeClr>
                </a:solidFill>
                <a:latin typeface="Calibri"/>
                <a:cs typeface="Calibri"/>
              </a:rPr>
              <a:t>Experimentação</a:t>
            </a:r>
            <a:endParaRPr lang="en-US" sz="1300" dirty="0">
              <a:solidFill>
                <a:schemeClr val="tx1">
                  <a:lumMod val="50000"/>
                  <a:lumOff val="50000"/>
                </a:schemeClr>
              </a:solidFill>
              <a:latin typeface="Calibri"/>
              <a:cs typeface="Calibri"/>
            </a:endParaRPr>
          </a:p>
          <a:p>
            <a:pPr algn="ctr"/>
            <a:r>
              <a:rPr lang="en-US" sz="1300" dirty="0">
                <a:solidFill>
                  <a:schemeClr val="tx1">
                    <a:lumMod val="50000"/>
                    <a:lumOff val="50000"/>
                  </a:schemeClr>
                </a:solidFill>
                <a:latin typeface="Calibri"/>
                <a:cs typeface="Calibri"/>
              </a:rPr>
              <a:t>Continua</a:t>
            </a:r>
          </a:p>
        </p:txBody>
      </p:sp>
      <p:sp>
        <p:nvSpPr>
          <p:cNvPr id="13" name="Hexagon 27">
            <a:extLst>
              <a:ext uri="{FF2B5EF4-FFF2-40B4-BE49-F238E27FC236}">
                <a16:creationId xmlns:a16="http://schemas.microsoft.com/office/drawing/2014/main" id="{0BE2F0D7-B201-3B40-9A9B-91F8BCE5EFC4}"/>
              </a:ext>
            </a:extLst>
          </p:cNvPr>
          <p:cNvSpPr/>
          <p:nvPr/>
        </p:nvSpPr>
        <p:spPr>
          <a:xfrm>
            <a:off x="5095615" y="3535361"/>
            <a:ext cx="1580701" cy="1304548"/>
          </a:xfrm>
          <a:prstGeom prst="hexagon">
            <a:avLst/>
          </a:prstGeom>
          <a:solidFill>
            <a:schemeClr val="bg1">
              <a:lumMod val="85000"/>
            </a:schemeClr>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28">
            <a:extLst>
              <a:ext uri="{FF2B5EF4-FFF2-40B4-BE49-F238E27FC236}">
                <a16:creationId xmlns:a16="http://schemas.microsoft.com/office/drawing/2014/main" id="{6919638E-32AD-D44B-968C-BA25DCAEA02A}"/>
              </a:ext>
            </a:extLst>
          </p:cNvPr>
          <p:cNvSpPr txBox="1"/>
          <p:nvPr/>
        </p:nvSpPr>
        <p:spPr>
          <a:xfrm>
            <a:off x="4947613" y="3830182"/>
            <a:ext cx="1856634" cy="492444"/>
          </a:xfrm>
          <a:prstGeom prst="rect">
            <a:avLst/>
          </a:prstGeom>
          <a:noFill/>
        </p:spPr>
        <p:txBody>
          <a:bodyPr wrap="square" rtlCol="0">
            <a:spAutoFit/>
          </a:bodyPr>
          <a:lstStyle/>
          <a:p>
            <a:pPr algn="ctr"/>
            <a:r>
              <a:rPr lang="en-US" sz="1300" dirty="0">
                <a:solidFill>
                  <a:schemeClr val="tx1">
                    <a:lumMod val="50000"/>
                    <a:lumOff val="50000"/>
                  </a:schemeClr>
                </a:solidFill>
                <a:latin typeface="Calibri"/>
                <a:cs typeface="Calibri"/>
              </a:rPr>
              <a:t>Software </a:t>
            </a:r>
          </a:p>
          <a:p>
            <a:pPr algn="ctr"/>
            <a:r>
              <a:rPr lang="en-US" sz="1300" i="1" dirty="0">
                <a:solidFill>
                  <a:schemeClr val="tx1">
                    <a:lumMod val="50000"/>
                    <a:lumOff val="50000"/>
                  </a:schemeClr>
                </a:solidFill>
                <a:latin typeface="Calibri"/>
                <a:cs typeface="Calibri"/>
              </a:rPr>
              <a:t>Analytics</a:t>
            </a:r>
          </a:p>
        </p:txBody>
      </p:sp>
      <p:sp>
        <p:nvSpPr>
          <p:cNvPr id="15" name="Hexagon 29">
            <a:extLst>
              <a:ext uri="{FF2B5EF4-FFF2-40B4-BE49-F238E27FC236}">
                <a16:creationId xmlns:a16="http://schemas.microsoft.com/office/drawing/2014/main" id="{A745E4B6-8865-1F4C-84FA-85782A3A977E}"/>
              </a:ext>
            </a:extLst>
          </p:cNvPr>
          <p:cNvSpPr/>
          <p:nvPr/>
        </p:nvSpPr>
        <p:spPr>
          <a:xfrm>
            <a:off x="3778841" y="4212684"/>
            <a:ext cx="1580701" cy="1304548"/>
          </a:xfrm>
          <a:prstGeom prst="hexagon">
            <a:avLst/>
          </a:prstGeom>
          <a:solidFill>
            <a:schemeClr val="bg1">
              <a:lumMod val="85000"/>
            </a:schemeClr>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30">
            <a:extLst>
              <a:ext uri="{FF2B5EF4-FFF2-40B4-BE49-F238E27FC236}">
                <a16:creationId xmlns:a16="http://schemas.microsoft.com/office/drawing/2014/main" id="{AEB6563A-7A02-AE44-BF2F-0BE87F949B3A}"/>
              </a:ext>
            </a:extLst>
          </p:cNvPr>
          <p:cNvSpPr txBox="1"/>
          <p:nvPr/>
        </p:nvSpPr>
        <p:spPr>
          <a:xfrm>
            <a:off x="3630839" y="4463786"/>
            <a:ext cx="1856634" cy="692497"/>
          </a:xfrm>
          <a:prstGeom prst="rect">
            <a:avLst/>
          </a:prstGeom>
          <a:noFill/>
        </p:spPr>
        <p:txBody>
          <a:bodyPr wrap="square" rtlCol="0">
            <a:spAutoFit/>
          </a:bodyPr>
          <a:lstStyle/>
          <a:p>
            <a:pPr algn="ctr"/>
            <a:r>
              <a:rPr lang="en-US" sz="1300" dirty="0" err="1">
                <a:solidFill>
                  <a:schemeClr val="tx1">
                    <a:lumMod val="50000"/>
                    <a:lumOff val="50000"/>
                  </a:schemeClr>
                </a:solidFill>
                <a:latin typeface="Calibri"/>
                <a:cs typeface="Calibri"/>
              </a:rPr>
              <a:t>Modelos</a:t>
            </a:r>
            <a:endParaRPr lang="en-US" sz="1300" dirty="0">
              <a:solidFill>
                <a:schemeClr val="tx1">
                  <a:lumMod val="50000"/>
                  <a:lumOff val="50000"/>
                </a:schemeClr>
              </a:solidFill>
              <a:latin typeface="Calibri"/>
              <a:cs typeface="Calibri"/>
            </a:endParaRPr>
          </a:p>
          <a:p>
            <a:pPr algn="ctr"/>
            <a:r>
              <a:rPr lang="en-US" sz="1300" dirty="0">
                <a:solidFill>
                  <a:schemeClr val="tx1">
                    <a:lumMod val="50000"/>
                    <a:lumOff val="50000"/>
                  </a:schemeClr>
                </a:solidFill>
                <a:latin typeface="Calibri"/>
                <a:cs typeface="Calibri"/>
              </a:rPr>
              <a:t> </a:t>
            </a:r>
            <a:r>
              <a:rPr lang="en-US" sz="1300" dirty="0" err="1">
                <a:solidFill>
                  <a:schemeClr val="tx1">
                    <a:lumMod val="50000"/>
                    <a:lumOff val="50000"/>
                  </a:schemeClr>
                </a:solidFill>
                <a:latin typeface="Calibri"/>
                <a:cs typeface="Calibri"/>
              </a:rPr>
              <a:t>Qualidade</a:t>
            </a:r>
            <a:endParaRPr lang="en-US" sz="1300" dirty="0">
              <a:solidFill>
                <a:schemeClr val="tx1">
                  <a:lumMod val="50000"/>
                  <a:lumOff val="50000"/>
                </a:schemeClr>
              </a:solidFill>
              <a:latin typeface="Calibri"/>
              <a:cs typeface="Calibri"/>
            </a:endParaRPr>
          </a:p>
          <a:p>
            <a:pPr algn="ctr"/>
            <a:r>
              <a:rPr lang="en-US" sz="1300" dirty="0" err="1">
                <a:solidFill>
                  <a:schemeClr val="tx1">
                    <a:lumMod val="50000"/>
                    <a:lumOff val="50000"/>
                  </a:schemeClr>
                </a:solidFill>
                <a:latin typeface="Calibri"/>
                <a:cs typeface="Calibri"/>
              </a:rPr>
              <a:t>Produto</a:t>
            </a:r>
            <a:r>
              <a:rPr lang="en-US" sz="1300" dirty="0">
                <a:solidFill>
                  <a:schemeClr val="tx1">
                    <a:lumMod val="50000"/>
                    <a:lumOff val="50000"/>
                  </a:schemeClr>
                </a:solidFill>
                <a:latin typeface="Calibri"/>
                <a:cs typeface="Calibri"/>
              </a:rPr>
              <a:t> </a:t>
            </a:r>
          </a:p>
        </p:txBody>
      </p:sp>
      <p:sp>
        <p:nvSpPr>
          <p:cNvPr id="17" name="Hexagon 31">
            <a:extLst>
              <a:ext uri="{FF2B5EF4-FFF2-40B4-BE49-F238E27FC236}">
                <a16:creationId xmlns:a16="http://schemas.microsoft.com/office/drawing/2014/main" id="{18697CDD-12D2-3A48-B244-47367ADB09AD}"/>
              </a:ext>
            </a:extLst>
          </p:cNvPr>
          <p:cNvSpPr/>
          <p:nvPr/>
        </p:nvSpPr>
        <p:spPr>
          <a:xfrm>
            <a:off x="2462066" y="3510309"/>
            <a:ext cx="1580701" cy="1304548"/>
          </a:xfrm>
          <a:prstGeom prst="hexagon">
            <a:avLst/>
          </a:prstGeom>
          <a:solidFill>
            <a:srgbClr val="32ACB7"/>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8" name="TextBox 32">
            <a:extLst>
              <a:ext uri="{FF2B5EF4-FFF2-40B4-BE49-F238E27FC236}">
                <a16:creationId xmlns:a16="http://schemas.microsoft.com/office/drawing/2014/main" id="{D5040FB7-E0B6-1E4B-B108-F92DA3ED4027}"/>
              </a:ext>
            </a:extLst>
          </p:cNvPr>
          <p:cNvSpPr txBox="1"/>
          <p:nvPr/>
        </p:nvSpPr>
        <p:spPr>
          <a:xfrm>
            <a:off x="2314064" y="3835575"/>
            <a:ext cx="1856634" cy="692496"/>
          </a:xfrm>
          <a:prstGeom prst="rect">
            <a:avLst/>
          </a:prstGeom>
          <a:noFill/>
        </p:spPr>
        <p:txBody>
          <a:bodyPr wrap="square" rtlCol="0">
            <a:spAutoFit/>
          </a:bodyPr>
          <a:lstStyle/>
          <a:p>
            <a:pPr algn="ctr"/>
            <a:r>
              <a:rPr lang="en-US" sz="1300" dirty="0" err="1">
                <a:solidFill>
                  <a:schemeClr val="bg1"/>
                </a:solidFill>
                <a:latin typeface="Calibri"/>
                <a:cs typeface="Calibri"/>
              </a:rPr>
              <a:t>Análise</a:t>
            </a:r>
            <a:r>
              <a:rPr lang="en-US" sz="1300" dirty="0">
                <a:solidFill>
                  <a:schemeClr val="bg1"/>
                </a:solidFill>
                <a:latin typeface="Calibri"/>
                <a:cs typeface="Calibri"/>
              </a:rPr>
              <a:t> </a:t>
            </a:r>
            <a:r>
              <a:rPr lang="en-US" sz="1300" dirty="0" err="1">
                <a:solidFill>
                  <a:schemeClr val="bg1"/>
                </a:solidFill>
                <a:latin typeface="Calibri"/>
                <a:cs typeface="Calibri"/>
              </a:rPr>
              <a:t>Tensorial</a:t>
            </a:r>
            <a:r>
              <a:rPr lang="en-US" sz="1300" dirty="0">
                <a:solidFill>
                  <a:schemeClr val="bg1"/>
                </a:solidFill>
                <a:latin typeface="Calibri"/>
                <a:cs typeface="Calibri"/>
              </a:rPr>
              <a:t>, </a:t>
            </a:r>
            <a:r>
              <a:rPr lang="en-US" sz="1300" dirty="0" err="1">
                <a:solidFill>
                  <a:schemeClr val="bg1"/>
                </a:solidFill>
                <a:latin typeface="Calibri"/>
                <a:cs typeface="Calibri"/>
              </a:rPr>
              <a:t>Trigonométrica</a:t>
            </a:r>
            <a:r>
              <a:rPr lang="en-US" sz="1300" dirty="0">
                <a:solidFill>
                  <a:schemeClr val="bg1"/>
                </a:solidFill>
                <a:latin typeface="Calibri"/>
                <a:cs typeface="Calibri"/>
              </a:rPr>
              <a:t> e </a:t>
            </a:r>
            <a:r>
              <a:rPr lang="en-US" sz="1300" dirty="0" err="1">
                <a:solidFill>
                  <a:schemeClr val="bg1"/>
                </a:solidFill>
                <a:latin typeface="Calibri"/>
                <a:cs typeface="Calibri"/>
              </a:rPr>
              <a:t>Estatística</a:t>
            </a:r>
            <a:endParaRPr lang="en-US" sz="1300" dirty="0">
              <a:solidFill>
                <a:schemeClr val="bg1"/>
              </a:solidFill>
              <a:latin typeface="Calibri"/>
              <a:cs typeface="Calibri"/>
            </a:endParaRPr>
          </a:p>
        </p:txBody>
      </p:sp>
      <p:sp>
        <p:nvSpPr>
          <p:cNvPr id="19" name="Hexagon 33">
            <a:extLst>
              <a:ext uri="{FF2B5EF4-FFF2-40B4-BE49-F238E27FC236}">
                <a16:creationId xmlns:a16="http://schemas.microsoft.com/office/drawing/2014/main" id="{7D4A53CB-3496-554D-8999-3A0D473A5AAE}"/>
              </a:ext>
            </a:extLst>
          </p:cNvPr>
          <p:cNvSpPr/>
          <p:nvPr/>
        </p:nvSpPr>
        <p:spPr>
          <a:xfrm>
            <a:off x="2462066" y="2130611"/>
            <a:ext cx="1580701" cy="1304548"/>
          </a:xfrm>
          <a:prstGeom prst="hexagon">
            <a:avLst/>
          </a:prstGeom>
          <a:solidFill>
            <a:schemeClr val="bg1">
              <a:lumMod val="85000"/>
            </a:schemeClr>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34">
            <a:extLst>
              <a:ext uri="{FF2B5EF4-FFF2-40B4-BE49-F238E27FC236}">
                <a16:creationId xmlns:a16="http://schemas.microsoft.com/office/drawing/2014/main" id="{EDF308B2-6F66-D74A-98C6-A9FF93926D6C}"/>
              </a:ext>
            </a:extLst>
          </p:cNvPr>
          <p:cNvSpPr txBox="1"/>
          <p:nvPr/>
        </p:nvSpPr>
        <p:spPr>
          <a:xfrm>
            <a:off x="2314064" y="2588269"/>
            <a:ext cx="1856634" cy="292388"/>
          </a:xfrm>
          <a:prstGeom prst="rect">
            <a:avLst/>
          </a:prstGeom>
          <a:noFill/>
        </p:spPr>
        <p:txBody>
          <a:bodyPr wrap="square" rtlCol="0">
            <a:spAutoFit/>
          </a:bodyPr>
          <a:lstStyle/>
          <a:p>
            <a:pPr algn="ctr"/>
            <a:r>
              <a:rPr lang="en-US" sz="1300" dirty="0" err="1">
                <a:solidFill>
                  <a:schemeClr val="tx1">
                    <a:lumMod val="50000"/>
                    <a:lumOff val="50000"/>
                  </a:schemeClr>
                </a:solidFill>
                <a:latin typeface="Calibri"/>
                <a:cs typeface="Calibri"/>
              </a:rPr>
              <a:t>Medição</a:t>
            </a:r>
            <a:endParaRPr lang="en-US" sz="1300" dirty="0">
              <a:solidFill>
                <a:schemeClr val="tx1">
                  <a:lumMod val="50000"/>
                  <a:lumOff val="50000"/>
                </a:schemeClr>
              </a:solidFill>
              <a:latin typeface="Calibri"/>
              <a:cs typeface="Calibri"/>
            </a:endParaRPr>
          </a:p>
        </p:txBody>
      </p:sp>
    </p:spTree>
    <p:extLst>
      <p:ext uri="{BB962C8B-B14F-4D97-AF65-F5344CB8AC3E}">
        <p14:creationId xmlns:p14="http://schemas.microsoft.com/office/powerpoint/2010/main" val="23488550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1"/>
          <p:cNvSpPr txBox="1">
            <a:spLocks/>
          </p:cNvSpPr>
          <p:nvPr/>
        </p:nvSpPr>
        <p:spPr>
          <a:xfrm>
            <a:off x="0" y="1234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Espaço</a:t>
            </a:r>
            <a:r>
              <a:rPr lang="en-US" altLang="ko-KR" sz="4000" dirty="0">
                <a:solidFill>
                  <a:schemeClr val="accent2"/>
                </a:solidFill>
              </a:rPr>
              <a:t> </a:t>
            </a:r>
            <a:r>
              <a:rPr lang="en-US" altLang="ko-KR" sz="4000" dirty="0" err="1">
                <a:solidFill>
                  <a:schemeClr val="accent2"/>
                </a:solidFill>
              </a:rPr>
              <a:t>Tensorial</a:t>
            </a:r>
            <a:endParaRPr lang="en-US" altLang="ko-KR" sz="4000" dirty="0">
              <a:solidFill>
                <a:schemeClr val="accent2"/>
              </a:solidFill>
            </a:endParaRPr>
          </a:p>
        </p:txBody>
      </p:sp>
      <mc:AlternateContent xmlns:mc="http://schemas.openxmlformats.org/markup-compatibility/2006" xmlns:a14="http://schemas.microsoft.com/office/drawing/2010/main">
        <mc:Choice Requires="a14">
          <p:sp>
            <p:nvSpPr>
              <p:cNvPr id="20" name="Content Placeholder 13">
                <a:extLst>
                  <a:ext uri="{FF2B5EF4-FFF2-40B4-BE49-F238E27FC236}">
                    <a16:creationId xmlns:a16="http://schemas.microsoft.com/office/drawing/2014/main" id="{247B07B3-1B31-1D48-A1A5-D4D17F1770B2}"/>
                  </a:ext>
                </a:extLst>
              </p:cNvPr>
              <p:cNvSpPr>
                <a:spLocks noGrp="1"/>
              </p:cNvSpPr>
              <p:nvPr>
                <p:ph idx="1"/>
              </p:nvPr>
            </p:nvSpPr>
            <p:spPr>
              <a:xfrm>
                <a:off x="457200" y="980728"/>
                <a:ext cx="8229600" cy="5145435"/>
              </a:xfrm>
            </p:spPr>
            <p:txBody>
              <a:bodyPr>
                <a:normAutofit fontScale="92500" lnSpcReduction="10000"/>
              </a:bodyPr>
              <a:lstStyle/>
              <a:p>
                <a:pPr>
                  <a:defRPr/>
                </a:pPr>
                <a:r>
                  <a:rPr lang="pt-BR" dirty="0">
                    <a:ea typeface="ＭＳ Ｐゴシック" charset="0"/>
                    <a:cs typeface="ＭＳ Ｐゴシック" charset="0"/>
                  </a:rPr>
                  <a:t>Generalização dos conceitos de vetores e escalares. Logo, um tensor é um </a:t>
                </a:r>
                <a:r>
                  <a:rPr lang="pt-BR" dirty="0" err="1">
                    <a:ea typeface="ＭＳ Ｐゴシック" charset="0"/>
                    <a:cs typeface="ＭＳ Ｐゴシック" charset="0"/>
                  </a:rPr>
                  <a:t>array</a:t>
                </a:r>
                <a:r>
                  <a:rPr lang="pt-BR" dirty="0">
                    <a:ea typeface="ＭＳ Ｐゴシック" charset="0"/>
                    <a:cs typeface="ＭＳ Ｐゴシック" charset="0"/>
                  </a:rPr>
                  <a:t> multidimensional</a:t>
                </a:r>
              </a:p>
              <a:p>
                <a:pPr lvl="1"/>
                <a:r>
                  <a:rPr lang="pt-BR" dirty="0"/>
                  <a:t>Dado dois vetores </a:t>
                </a:r>
                <a14:m>
                  <m:oMath xmlns:m="http://schemas.openxmlformats.org/officeDocument/2006/math">
                    <m:r>
                      <a:rPr lang="pt-BR" i="1">
                        <a:latin typeface="Cambria Math" panose="02040503050406030204" pitchFamily="18" charset="0"/>
                      </a:rPr>
                      <m:t>𝑎</m:t>
                    </m:r>
                    <m:r>
                      <a:rPr lang="pt-BR" i="1">
                        <a:latin typeface="Cambria Math" panose="02040503050406030204" pitchFamily="18" charset="0"/>
                      </a:rPr>
                      <m:t> ∈ </m:t>
                    </m:r>
                    <m:sSup>
                      <m:sSupPr>
                        <m:ctrlPr>
                          <a:rPr lang="pt-BR" i="1">
                            <a:latin typeface="Cambria Math" panose="02040503050406030204" pitchFamily="18" charset="0"/>
                          </a:rPr>
                        </m:ctrlPr>
                      </m:sSupPr>
                      <m:e>
                        <m:r>
                          <a:rPr lang="pt-BR" i="1">
                            <a:latin typeface="Cambria Math" panose="02040503050406030204" pitchFamily="18" charset="0"/>
                          </a:rPr>
                          <m:t>ℝ</m:t>
                        </m:r>
                      </m:e>
                      <m:sup>
                        <m:r>
                          <a:rPr lang="pt-BR" i="1">
                            <a:latin typeface="Cambria Math" panose="02040503050406030204" pitchFamily="18" charset="0"/>
                          </a:rPr>
                          <m:t>𝐼</m:t>
                        </m:r>
                      </m:sup>
                    </m:sSup>
                  </m:oMath>
                </a14:m>
                <a:r>
                  <a:rPr lang="pt-BR" dirty="0"/>
                  <a:t> e </a:t>
                </a:r>
                <a14:m>
                  <m:oMath xmlns:m="http://schemas.openxmlformats.org/officeDocument/2006/math">
                    <m:r>
                      <a:rPr lang="pt-BR" i="1">
                        <a:latin typeface="Cambria Math" panose="02040503050406030204" pitchFamily="18" charset="0"/>
                      </a:rPr>
                      <m:t>𝑏</m:t>
                    </m:r>
                    <m:r>
                      <a:rPr lang="pt-BR" i="1">
                        <a:latin typeface="Cambria Math" panose="02040503050406030204" pitchFamily="18" charset="0"/>
                      </a:rPr>
                      <m:t> ∈ </m:t>
                    </m:r>
                    <m:sSup>
                      <m:sSupPr>
                        <m:ctrlPr>
                          <a:rPr lang="pt-BR" i="1">
                            <a:latin typeface="Cambria Math" panose="02040503050406030204" pitchFamily="18" charset="0"/>
                          </a:rPr>
                        </m:ctrlPr>
                      </m:sSupPr>
                      <m:e>
                        <m:r>
                          <a:rPr lang="pt-BR" i="1">
                            <a:latin typeface="Cambria Math" panose="02040503050406030204" pitchFamily="18" charset="0"/>
                          </a:rPr>
                          <m:t>ℝ</m:t>
                        </m:r>
                      </m:e>
                      <m:sup>
                        <m:r>
                          <a:rPr lang="pt-BR" i="1">
                            <a:latin typeface="Cambria Math" panose="02040503050406030204" pitchFamily="18" charset="0"/>
                          </a:rPr>
                          <m:t>𝐼</m:t>
                        </m:r>
                      </m:sup>
                    </m:sSup>
                  </m:oMath>
                </a14:m>
                <a:r>
                  <a:rPr lang="pt-BR" dirty="0"/>
                  <a:t>, seu produto externo é uma matriz </a:t>
                </a:r>
                <a14:m>
                  <m:oMath xmlns:m="http://schemas.openxmlformats.org/officeDocument/2006/math">
                    <m:r>
                      <a:rPr lang="pt-BR" i="1">
                        <a:latin typeface="Cambria Math" panose="02040503050406030204" pitchFamily="18" charset="0"/>
                      </a:rPr>
                      <m:t>𝐼</m:t>
                    </m:r>
                    <m:r>
                      <a:rPr lang="pt-BR" i="1">
                        <a:latin typeface="Cambria Math" panose="02040503050406030204" pitchFamily="18" charset="0"/>
                      </a:rPr>
                      <m:t> × </m:t>
                    </m:r>
                    <m:r>
                      <a:rPr lang="pt-BR" i="1">
                        <a:latin typeface="Cambria Math" panose="02040503050406030204" pitchFamily="18" charset="0"/>
                      </a:rPr>
                      <m:t>𝐽</m:t>
                    </m:r>
                  </m:oMath>
                </a14:m>
                <a:r>
                  <a:rPr lang="pt-BR" dirty="0"/>
                  <a:t>representado por:</a:t>
                </a:r>
              </a:p>
              <a:p>
                <a:pPr lvl="2"/>
                <a:r>
                  <a:rPr lang="pt-BR" dirty="0"/>
                  <a:t> </a:t>
                </a:r>
                <a14:m>
                  <m:oMath xmlns:m="http://schemas.openxmlformats.org/officeDocument/2006/math">
                    <m:r>
                      <a:rPr lang="pt-BR" i="1">
                        <a:latin typeface="Cambria Math" panose="02040503050406030204" pitchFamily="18" charset="0"/>
                      </a:rPr>
                      <m:t>𝑎</m:t>
                    </m:r>
                    <m:r>
                      <a:rPr lang="pt-BR" i="1">
                        <a:latin typeface="Cambria Math" panose="02040503050406030204" pitchFamily="18" charset="0"/>
                      </a:rPr>
                      <m:t>∘</m:t>
                    </m:r>
                    <m:r>
                      <a:rPr lang="pt-BR" i="1">
                        <a:latin typeface="Cambria Math" panose="02040503050406030204" pitchFamily="18" charset="0"/>
                      </a:rPr>
                      <m:t>𝑏</m:t>
                    </m:r>
                  </m:oMath>
                </a14:m>
                <a:endParaRPr lang="en-US" dirty="0"/>
              </a:p>
              <a:p>
                <a:pPr lvl="2"/>
                <a:r>
                  <a:rPr lang="pt-BR" dirty="0"/>
                  <a:t> suas entradas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𝑗</m:t>
                    </m:r>
                    <m:r>
                      <a:rPr lang="pt-BR" i="1">
                        <a:latin typeface="Cambria Math" panose="02040503050406030204" pitchFamily="18" charset="0"/>
                      </a:rPr>
                      <m:t>)</m:t>
                    </m:r>
                  </m:oMath>
                </a14:m>
                <a:r>
                  <a:rPr lang="pt-BR" dirty="0"/>
                  <a:t> são dadas por </a:t>
                </a:r>
                <a14:m>
                  <m:oMath xmlns:m="http://schemas.openxmlformats.org/officeDocument/2006/math">
                    <m:r>
                      <a:rPr lang="pt-BR" i="1">
                        <a:latin typeface="Cambria Math" panose="02040503050406030204" pitchFamily="18" charset="0"/>
                      </a:rPr>
                      <m:t>𝑎</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𝑏</m:t>
                    </m:r>
                    <m:r>
                      <a:rPr lang="pt-BR" i="1">
                        <a:latin typeface="Cambria Math" panose="02040503050406030204" pitchFamily="18" charset="0"/>
                      </a:rPr>
                      <m:t>(</m:t>
                    </m:r>
                    <m:r>
                      <a:rPr lang="pt-BR" i="1">
                        <a:latin typeface="Cambria Math" panose="02040503050406030204" pitchFamily="18" charset="0"/>
                      </a:rPr>
                      <m:t>𝑗</m:t>
                    </m:r>
                    <m:r>
                      <a:rPr lang="pt-BR" i="1">
                        <a:latin typeface="Cambria Math" panose="02040503050406030204" pitchFamily="18" charset="0"/>
                      </a:rPr>
                      <m:t>)</m:t>
                    </m:r>
                  </m:oMath>
                </a14:m>
                <a:endParaRPr lang="pt-BR" dirty="0"/>
              </a:p>
              <a:p>
                <a:pPr lvl="1"/>
                <a:r>
                  <a:rPr lang="pt-BR" dirty="0"/>
                  <a:t> Essa definição pode ser estendida a um número arbitrário de vetores.</a:t>
                </a:r>
                <a:endParaRPr lang="pt-BR" dirty="0">
                  <a:ea typeface="ＭＳ Ｐゴシック" charset="0"/>
                  <a:cs typeface="ＭＳ Ｐゴシック" charset="0"/>
                </a:endParaRPr>
              </a:p>
              <a:p>
                <a:pPr>
                  <a:defRPr/>
                </a:pPr>
                <a:r>
                  <a:rPr lang="pt-BR" dirty="0">
                    <a:ea typeface="ＭＳ Ｐゴシック" charset="0"/>
                    <a:cs typeface="ＭＳ Ｐゴシック" charset="0"/>
                  </a:rPr>
                  <a:t>As Dimensões são conhecidas como modos. </a:t>
                </a:r>
              </a:p>
              <a:p>
                <a:pPr>
                  <a:defRPr/>
                </a:pPr>
                <a:r>
                  <a:rPr lang="pt-BR" dirty="0">
                    <a:ea typeface="ＭＳ Ｐゴシック" charset="0"/>
                    <a:cs typeface="ＭＳ Ｐゴシック" charset="0"/>
                  </a:rPr>
                  <a:t>A dimensionalidade de um tensor é definida pela sua ordem, representada por seus modos. </a:t>
                </a:r>
              </a:p>
              <a:p>
                <a:pPr lvl="1">
                  <a:defRPr/>
                </a:pPr>
                <a:r>
                  <a:rPr lang="pt-BR" dirty="0">
                    <a:ea typeface="ＭＳ Ｐゴシック" charset="0"/>
                    <a:cs typeface="ＭＳ Ｐゴシック" charset="0"/>
                  </a:rPr>
                  <a:t>Portanto, um vetor é de um caso especial de um tensor de ordem 0, assim como, um tensor de 3 dimensões possui modo 3.</a:t>
                </a:r>
              </a:p>
              <a:p>
                <a:pPr lvl="1">
                  <a:defRPr/>
                </a:pPr>
                <a:endParaRPr lang="pt-BR" dirty="0">
                  <a:ea typeface="ＭＳ Ｐゴシック" charset="0"/>
                  <a:cs typeface="ＭＳ Ｐゴシック" charset="0"/>
                </a:endParaRPr>
              </a:p>
            </p:txBody>
          </p:sp>
        </mc:Choice>
        <mc:Fallback xmlns="">
          <p:sp>
            <p:nvSpPr>
              <p:cNvPr id="20" name="Content Placeholder 13">
                <a:extLst>
                  <a:ext uri="{FF2B5EF4-FFF2-40B4-BE49-F238E27FC236}">
                    <a16:creationId xmlns:a16="http://schemas.microsoft.com/office/drawing/2014/main" id="{247B07B3-1B31-1D48-A1A5-D4D17F1770B2}"/>
                  </a:ext>
                </a:extLst>
              </p:cNvPr>
              <p:cNvSpPr>
                <a:spLocks noGrp="1" noRot="1" noChangeAspect="1" noMove="1" noResize="1" noEditPoints="1" noAdjustHandles="1" noChangeArrowheads="1" noChangeShapeType="1" noTextEdit="1"/>
              </p:cNvSpPr>
              <p:nvPr>
                <p:ph idx="1"/>
              </p:nvPr>
            </p:nvSpPr>
            <p:spPr>
              <a:xfrm>
                <a:off x="457200" y="980728"/>
                <a:ext cx="8229600" cy="5145435"/>
              </a:xfrm>
              <a:blipFill>
                <a:blip r:embed="rId2"/>
                <a:stretch>
                  <a:fillRect l="-1235" t="-1724"/>
                </a:stretch>
              </a:blipFill>
            </p:spPr>
            <p:txBody>
              <a:bodyPr/>
              <a:lstStyle/>
              <a:p>
                <a:r>
                  <a:rPr lang="pt-BR">
                    <a:noFill/>
                  </a:rPr>
                  <a:t> </a:t>
                </a:r>
              </a:p>
            </p:txBody>
          </p:sp>
        </mc:Fallback>
      </mc:AlternateContent>
    </p:spTree>
    <p:extLst>
      <p:ext uri="{BB962C8B-B14F-4D97-AF65-F5344CB8AC3E}">
        <p14:creationId xmlns:p14="http://schemas.microsoft.com/office/powerpoint/2010/main" val="17478880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1"/>
          <p:cNvSpPr txBox="1">
            <a:spLocks/>
          </p:cNvSpPr>
          <p:nvPr/>
        </p:nvSpPr>
        <p:spPr>
          <a:xfrm>
            <a:off x="0" y="1234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Espaço</a:t>
            </a:r>
            <a:r>
              <a:rPr lang="en-US" altLang="ko-KR" sz="4000" dirty="0">
                <a:solidFill>
                  <a:schemeClr val="accent2"/>
                </a:solidFill>
              </a:rPr>
              <a:t> </a:t>
            </a:r>
            <a:r>
              <a:rPr lang="en-US" altLang="ko-KR" sz="4000" dirty="0" err="1">
                <a:solidFill>
                  <a:schemeClr val="accent2"/>
                </a:solidFill>
              </a:rPr>
              <a:t>Tensorial</a:t>
            </a:r>
            <a:endParaRPr lang="en-US" altLang="ko-KR" sz="4000" dirty="0">
              <a:solidFill>
                <a:schemeClr val="accent2"/>
              </a:solidFill>
            </a:endParaRPr>
          </a:p>
        </p:txBody>
      </p:sp>
      <p:sp>
        <p:nvSpPr>
          <p:cNvPr id="20" name="Content Placeholder 13">
            <a:extLst>
              <a:ext uri="{FF2B5EF4-FFF2-40B4-BE49-F238E27FC236}">
                <a16:creationId xmlns:a16="http://schemas.microsoft.com/office/drawing/2014/main" id="{247B07B3-1B31-1D48-A1A5-D4D17F1770B2}"/>
              </a:ext>
            </a:extLst>
          </p:cNvPr>
          <p:cNvSpPr>
            <a:spLocks noGrp="1"/>
          </p:cNvSpPr>
          <p:nvPr>
            <p:ph idx="1"/>
          </p:nvPr>
        </p:nvSpPr>
        <p:spPr>
          <a:xfrm>
            <a:off x="457200" y="980728"/>
            <a:ext cx="8229600" cy="5145435"/>
          </a:xfrm>
        </p:spPr>
        <p:txBody>
          <a:bodyPr>
            <a:normAutofit fontScale="92500" lnSpcReduction="10000"/>
          </a:bodyPr>
          <a:lstStyle/>
          <a:p>
            <a:pPr>
              <a:defRPr/>
            </a:pPr>
            <a:r>
              <a:rPr lang="pt-BR" dirty="0">
                <a:ea typeface="ＭＳ Ｐゴシック" charset="0"/>
                <a:cs typeface="ＭＳ Ｐゴシック" charset="0"/>
              </a:rPr>
              <a:t>Aplicação na área de computação se mostrou eficiente e já é considerada madura. (</a:t>
            </a:r>
            <a:r>
              <a:rPr lang="pt-BR" dirty="0" err="1">
                <a:ea typeface="ＭＳ Ｐゴシック" charset="0"/>
                <a:cs typeface="ＭＳ Ｐゴシック" charset="0"/>
              </a:rPr>
              <a:t>Papalexakis</a:t>
            </a:r>
            <a:r>
              <a:rPr lang="pt-BR" dirty="0">
                <a:ea typeface="ＭＳ Ｐゴシック" charset="0"/>
                <a:cs typeface="ＭＳ Ｐゴシック" charset="0"/>
              </a:rPr>
              <a:t>, 2016). </a:t>
            </a:r>
            <a:r>
              <a:rPr lang="pt-BR" dirty="0" err="1">
                <a:ea typeface="ＭＳ Ｐゴシック" charset="0"/>
                <a:cs typeface="ＭＳ Ｐゴシック" charset="0"/>
              </a:rPr>
              <a:t>Ex</a:t>
            </a:r>
            <a:r>
              <a:rPr lang="pt-BR" dirty="0">
                <a:ea typeface="ＭＳ Ｐゴシック" charset="0"/>
                <a:cs typeface="ＭＳ Ｐゴシック" charset="0"/>
              </a:rPr>
              <a:t>:</a:t>
            </a:r>
          </a:p>
          <a:p>
            <a:pPr lvl="1">
              <a:defRPr/>
            </a:pPr>
            <a:r>
              <a:rPr lang="pt-BR" dirty="0">
                <a:ea typeface="ＭＳ Ｐゴシック" charset="0"/>
                <a:cs typeface="ＭＳ Ｐゴシック" charset="0"/>
              </a:rPr>
              <a:t>visão computacional  (</a:t>
            </a:r>
            <a:r>
              <a:rPr lang="pt-BR" dirty="0" err="1">
                <a:ea typeface="ＭＳ Ｐゴシック" charset="0"/>
                <a:cs typeface="ＭＳ Ｐゴシック" charset="0"/>
              </a:rPr>
              <a:t>Dimitri</a:t>
            </a:r>
            <a:r>
              <a:rPr lang="pt-BR" dirty="0">
                <a:ea typeface="ＭＳ Ｐゴシック" charset="0"/>
                <a:cs typeface="ＭＳ Ｐゴシック" charset="0"/>
              </a:rPr>
              <a:t> et al., 2010)</a:t>
            </a:r>
          </a:p>
          <a:p>
            <a:pPr lvl="1">
              <a:defRPr/>
            </a:pPr>
            <a:r>
              <a:rPr lang="pt-BR" dirty="0">
                <a:ea typeface="ＭＳ Ｐゴシック" charset="0"/>
                <a:cs typeface="ＭＳ Ｐゴシック" charset="0"/>
              </a:rPr>
              <a:t>processamento de linguagem natural (</a:t>
            </a:r>
            <a:r>
              <a:rPr lang="pt-BR" dirty="0" err="1">
                <a:ea typeface="ＭＳ Ｐゴシック" charset="0"/>
                <a:cs typeface="ＭＳ Ｐゴシック" charset="0"/>
              </a:rPr>
              <a:t>KaiWei</a:t>
            </a:r>
            <a:r>
              <a:rPr lang="pt-BR" dirty="0">
                <a:ea typeface="ＭＳ Ｐゴシック" charset="0"/>
                <a:cs typeface="ＭＳ Ｐゴシック" charset="0"/>
              </a:rPr>
              <a:t> et al., 2013); </a:t>
            </a:r>
          </a:p>
          <a:p>
            <a:pPr lvl="1">
              <a:defRPr/>
            </a:pPr>
            <a:r>
              <a:rPr lang="pt-BR" dirty="0">
                <a:ea typeface="ＭＳ Ｐゴシック" charset="0"/>
                <a:cs typeface="ＭＳ Ｐゴシック" charset="0"/>
              </a:rPr>
              <a:t>cidades inteligentes (Wang et al., 2014)</a:t>
            </a:r>
          </a:p>
          <a:p>
            <a:pPr lvl="1">
              <a:defRPr/>
            </a:pPr>
            <a:r>
              <a:rPr lang="pt-BR" dirty="0">
                <a:ea typeface="ＭＳ Ｐゴシック" charset="0"/>
                <a:cs typeface="ＭＳ Ｐゴシック" charset="0"/>
              </a:rPr>
              <a:t>análise de dados em redes sociais (Hansen et al., 2015);</a:t>
            </a:r>
          </a:p>
          <a:p>
            <a:pPr lvl="1">
              <a:defRPr/>
            </a:pPr>
            <a:r>
              <a:rPr lang="pt-BR" dirty="0">
                <a:ea typeface="ＭＳ Ｐゴシック" charset="0"/>
                <a:cs typeface="ＭＳ Ｐゴシック" charset="0"/>
              </a:rPr>
              <a:t>mineração de dados na web (</a:t>
            </a:r>
            <a:r>
              <a:rPr lang="pt-BR" dirty="0" err="1">
                <a:ea typeface="ＭＳ Ｐゴシック" charset="0"/>
                <a:cs typeface="ＭＳ Ｐゴシック" charset="0"/>
              </a:rPr>
              <a:t>Agrawal</a:t>
            </a:r>
            <a:r>
              <a:rPr lang="pt-BR" dirty="0">
                <a:ea typeface="ＭＳ Ｐゴシック" charset="0"/>
                <a:cs typeface="ＭＳ Ｐゴシック" charset="0"/>
              </a:rPr>
              <a:t> et al., 2015)</a:t>
            </a:r>
          </a:p>
          <a:p>
            <a:r>
              <a:rPr lang="pt-BR" dirty="0"/>
              <a:t>Na área de medicina, como por exemplo, em estudos de sinais cerebrais em análises de exames de eletroencefalograma (</a:t>
            </a:r>
            <a:r>
              <a:rPr lang="pt-BR" dirty="0" err="1"/>
              <a:t>Acar</a:t>
            </a:r>
            <a:r>
              <a:rPr lang="pt-BR" dirty="0"/>
              <a:t> et al., 2007). </a:t>
            </a:r>
          </a:p>
          <a:p>
            <a:r>
              <a:rPr lang="pt-BR" dirty="0"/>
              <a:t>Essa gama de aplicação e uso de tensores se deve sua habilidade em representar e modelar dados multimodais ou </a:t>
            </a:r>
            <a:r>
              <a:rPr lang="pt-BR" dirty="0" err="1"/>
              <a:t>multiaspectos</a:t>
            </a:r>
            <a:r>
              <a:rPr lang="pt-BR" dirty="0"/>
              <a:t>.</a:t>
            </a:r>
          </a:p>
          <a:p>
            <a:endParaRPr lang="pt-BR" dirty="0"/>
          </a:p>
          <a:p>
            <a:pPr lvl="1">
              <a:defRPr/>
            </a:pPr>
            <a:endParaRPr lang="pt-BR" dirty="0">
              <a:ea typeface="ＭＳ Ｐゴシック" charset="0"/>
              <a:cs typeface="ＭＳ Ｐゴシック" charset="0"/>
            </a:endParaRPr>
          </a:p>
        </p:txBody>
      </p:sp>
    </p:spTree>
    <p:extLst>
      <p:ext uri="{BB962C8B-B14F-4D97-AF65-F5344CB8AC3E}">
        <p14:creationId xmlns:p14="http://schemas.microsoft.com/office/powerpoint/2010/main" val="41963319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Agrupar 2">
            <a:extLst>
              <a:ext uri="{FF2B5EF4-FFF2-40B4-BE49-F238E27FC236}">
                <a16:creationId xmlns:a16="http://schemas.microsoft.com/office/drawing/2014/main" id="{CE52AB43-4DFD-2E4A-AEBF-70254BB7F720}"/>
              </a:ext>
            </a:extLst>
          </p:cNvPr>
          <p:cNvGrpSpPr/>
          <p:nvPr/>
        </p:nvGrpSpPr>
        <p:grpSpPr>
          <a:xfrm>
            <a:off x="93828" y="1700808"/>
            <a:ext cx="4796612" cy="1861855"/>
            <a:chOff x="93828" y="1052736"/>
            <a:chExt cx="4796612" cy="1861855"/>
          </a:xfrm>
        </p:grpSpPr>
        <p:sp>
          <p:nvSpPr>
            <p:cNvPr id="4" name="Text Placeholder 2"/>
            <p:cNvSpPr txBox="1">
              <a:spLocks/>
            </p:cNvSpPr>
            <p:nvPr/>
          </p:nvSpPr>
          <p:spPr>
            <a:xfrm>
              <a:off x="1748562" y="2626559"/>
              <a:ext cx="2679422" cy="288032"/>
            </a:xfrm>
            <a:prstGeom prst="rect">
              <a:avLst/>
            </a:prstGeom>
          </p:spPr>
          <p:txBody>
            <a:bodyPr/>
            <a:lstStyle>
              <a:lvl1pPr marL="342900" indent="-342900" algn="l" rtl="0" fontAlgn="base">
                <a:spcBef>
                  <a:spcPct val="20000"/>
                </a:spcBef>
                <a:spcAft>
                  <a:spcPct val="0"/>
                </a:spcAft>
                <a:buFont typeface="Arial" charset="0"/>
                <a:buChar char="•"/>
                <a:defRPr sz="3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a:solidFill>
                    <a:schemeClr val="tx1"/>
                  </a:solidFill>
                  <a:latin typeface="+mn-lt"/>
                </a:defRPr>
              </a:lvl2pPr>
              <a:lvl3pPr marL="1143000" indent="-228600" algn="l" rtl="0" fontAlgn="base">
                <a:spcBef>
                  <a:spcPct val="20000"/>
                </a:spcBef>
                <a:spcAft>
                  <a:spcPct val="0"/>
                </a:spcAft>
                <a:buFont typeface="Arial" charset="0"/>
                <a:buChar char="•"/>
                <a:defRPr sz="2400">
                  <a:solidFill>
                    <a:schemeClr val="tx1"/>
                  </a:solidFill>
                  <a:latin typeface="+mn-lt"/>
                </a:defRPr>
              </a:lvl3pPr>
              <a:lvl4pPr marL="1600200" indent="-228600" algn="l" rtl="0" fontAlgn="base">
                <a:spcBef>
                  <a:spcPct val="20000"/>
                </a:spcBef>
                <a:spcAft>
                  <a:spcPct val="0"/>
                </a:spcAft>
                <a:buFont typeface="Arial" charset="0"/>
                <a:buChar char="–"/>
                <a:defRPr sz="2000">
                  <a:solidFill>
                    <a:schemeClr val="tx1"/>
                  </a:solidFill>
                  <a:latin typeface="+mn-lt"/>
                </a:defRPr>
              </a:lvl4pPr>
              <a:lvl5pPr marL="2057400" indent="-228600" algn="l" rtl="0" fontAlgn="base">
                <a:spcBef>
                  <a:spcPct val="20000"/>
                </a:spcBef>
                <a:spcAft>
                  <a:spcPct val="0"/>
                </a:spcAft>
                <a:buFont typeface="Arial" charset="0"/>
                <a:buChar char="»"/>
                <a:defRPr sz="2000">
                  <a:solidFill>
                    <a:schemeClr val="tx1"/>
                  </a:solidFill>
                  <a:latin typeface="+mn-lt"/>
                </a:defRPr>
              </a:lvl5pPr>
              <a:lvl6pPr marL="2514600" indent="-228600" algn="l" rtl="0" fontAlgn="base">
                <a:spcBef>
                  <a:spcPct val="20000"/>
                </a:spcBef>
                <a:spcAft>
                  <a:spcPct val="0"/>
                </a:spcAft>
                <a:buFont typeface="Arial" charset="0"/>
                <a:buChar char="»"/>
                <a:defRPr sz="2000">
                  <a:solidFill>
                    <a:schemeClr val="tx1"/>
                  </a:solidFill>
                  <a:latin typeface="+mn-lt"/>
                </a:defRPr>
              </a:lvl6pPr>
              <a:lvl7pPr marL="2971800" indent="-228600" algn="l" rtl="0" fontAlgn="base">
                <a:spcBef>
                  <a:spcPct val="20000"/>
                </a:spcBef>
                <a:spcAft>
                  <a:spcPct val="0"/>
                </a:spcAft>
                <a:buFont typeface="Arial" charset="0"/>
                <a:buChar char="»"/>
                <a:defRPr sz="2000">
                  <a:solidFill>
                    <a:schemeClr val="tx1"/>
                  </a:solidFill>
                  <a:latin typeface="+mn-lt"/>
                </a:defRPr>
              </a:lvl7pPr>
              <a:lvl8pPr marL="3429000" indent="-228600" algn="l" rtl="0" fontAlgn="base">
                <a:spcBef>
                  <a:spcPct val="20000"/>
                </a:spcBef>
                <a:spcAft>
                  <a:spcPct val="0"/>
                </a:spcAft>
                <a:buFont typeface="Arial" charset="0"/>
                <a:buChar char="»"/>
                <a:defRPr sz="2000">
                  <a:solidFill>
                    <a:schemeClr val="tx1"/>
                  </a:solidFill>
                  <a:latin typeface="+mn-lt"/>
                </a:defRPr>
              </a:lvl8pPr>
              <a:lvl9pPr marL="3886200" indent="-228600" algn="l" rtl="0" fontAlgn="base">
                <a:spcBef>
                  <a:spcPct val="20000"/>
                </a:spcBef>
                <a:spcAft>
                  <a:spcPct val="0"/>
                </a:spcAft>
                <a:buFont typeface="Arial" charset="0"/>
                <a:buChar char="»"/>
                <a:defRPr sz="2000">
                  <a:solidFill>
                    <a:schemeClr val="tx1"/>
                  </a:solidFill>
                  <a:latin typeface="+mn-lt"/>
                </a:defRPr>
              </a:lvl9pPr>
            </a:lstStyle>
            <a:p>
              <a:pPr marL="0" indent="0" algn="ctr">
                <a:buNone/>
              </a:pPr>
              <a:r>
                <a:rPr lang="en-US" sz="1400" dirty="0">
                  <a:solidFill>
                    <a:schemeClr val="tx1">
                      <a:lumMod val="75000"/>
                      <a:lumOff val="25000"/>
                    </a:schemeClr>
                  </a:solidFill>
                  <a:latin typeface="Calibri"/>
                  <a:cs typeface="Calibri"/>
                </a:rPr>
                <a:t>(a) </a:t>
              </a:r>
              <a:r>
                <a:rPr lang="en-US" sz="1400" dirty="0" err="1">
                  <a:solidFill>
                    <a:schemeClr val="tx1">
                      <a:lumMod val="75000"/>
                      <a:lumOff val="25000"/>
                    </a:schemeClr>
                  </a:solidFill>
                  <a:latin typeface="Calibri"/>
                  <a:cs typeface="Calibri"/>
                </a:rPr>
                <a:t>Produto</a:t>
              </a:r>
              <a:r>
                <a:rPr lang="en-US" sz="1400" dirty="0">
                  <a:solidFill>
                    <a:schemeClr val="tx1">
                      <a:lumMod val="75000"/>
                      <a:lumOff val="25000"/>
                    </a:schemeClr>
                  </a:solidFill>
                  <a:latin typeface="Calibri"/>
                  <a:cs typeface="Calibri"/>
                </a:rPr>
                <a:t> </a:t>
              </a:r>
              <a:r>
                <a:rPr lang="en-US" sz="1400" dirty="0" err="1">
                  <a:solidFill>
                    <a:schemeClr val="tx1">
                      <a:lumMod val="75000"/>
                      <a:lumOff val="25000"/>
                    </a:schemeClr>
                  </a:solidFill>
                  <a:latin typeface="Calibri"/>
                  <a:cs typeface="Calibri"/>
                </a:rPr>
                <a:t>Tensorial</a:t>
              </a:r>
              <a:r>
                <a:rPr lang="en-US" sz="1400" dirty="0">
                  <a:solidFill>
                    <a:schemeClr val="tx1">
                      <a:lumMod val="75000"/>
                      <a:lumOff val="25000"/>
                    </a:schemeClr>
                  </a:solidFill>
                  <a:cs typeface="Calibri"/>
                </a:rPr>
                <a:t> (Kronecker)</a:t>
              </a:r>
              <a:endParaRPr lang="en-US" sz="1400" dirty="0">
                <a:solidFill>
                  <a:schemeClr val="tx1">
                    <a:lumMod val="75000"/>
                    <a:lumOff val="25000"/>
                  </a:schemeClr>
                </a:solidFill>
                <a:latin typeface="Calibri"/>
                <a:cs typeface="Calibri"/>
              </a:endParaRPr>
            </a:p>
          </p:txBody>
        </p:sp>
        <p:pic>
          <p:nvPicPr>
            <p:cNvPr id="6" name="Picture 5" descr="tensor out prod.png"/>
            <p:cNvPicPr>
              <a:picLocks noChangeAspect="1"/>
            </p:cNvPicPr>
            <p:nvPr/>
          </p:nvPicPr>
          <p:blipFill>
            <a:blip r:embed="rId2">
              <a:alphaModFix amt="89000"/>
              <a:extLst>
                <a:ext uri="{28A0092B-C50C-407E-A947-70E740481C1C}">
                  <a14:useLocalDpi xmlns:a14="http://schemas.microsoft.com/office/drawing/2010/main" val="0"/>
                </a:ext>
              </a:extLst>
            </a:blip>
            <a:stretch>
              <a:fillRect/>
            </a:stretch>
          </p:blipFill>
          <p:spPr>
            <a:xfrm>
              <a:off x="93828" y="1052736"/>
              <a:ext cx="4796612" cy="1521901"/>
            </a:xfrm>
            <a:prstGeom prst="rect">
              <a:avLst/>
            </a:prstGeom>
          </p:spPr>
        </p:pic>
      </p:grpSp>
      <p:grpSp>
        <p:nvGrpSpPr>
          <p:cNvPr id="5" name="Agrupar 4">
            <a:extLst>
              <a:ext uri="{FF2B5EF4-FFF2-40B4-BE49-F238E27FC236}">
                <a16:creationId xmlns:a16="http://schemas.microsoft.com/office/drawing/2014/main" id="{41D6E11A-42C3-8E41-943A-E67B53A120DE}"/>
              </a:ext>
            </a:extLst>
          </p:cNvPr>
          <p:cNvGrpSpPr/>
          <p:nvPr/>
        </p:nvGrpSpPr>
        <p:grpSpPr>
          <a:xfrm>
            <a:off x="5178230" y="1886027"/>
            <a:ext cx="3681985" cy="1686989"/>
            <a:chOff x="5178230" y="1237955"/>
            <a:chExt cx="3681985" cy="1686989"/>
          </a:xfrm>
        </p:grpSpPr>
        <p:pic>
          <p:nvPicPr>
            <p:cNvPr id="8" name="Picture 7" descr="tensor norm.png"/>
            <p:cNvPicPr>
              <a:picLocks noChangeAspect="1"/>
            </p:cNvPicPr>
            <p:nvPr/>
          </p:nvPicPr>
          <p:blipFill rotWithShape="1">
            <a:blip r:embed="rId3">
              <a:extLst>
                <a:ext uri="{28A0092B-C50C-407E-A947-70E740481C1C}">
                  <a14:useLocalDpi xmlns:a14="http://schemas.microsoft.com/office/drawing/2010/main" val="0"/>
                </a:ext>
              </a:extLst>
            </a:blip>
            <a:srcRect r="6709"/>
            <a:stretch/>
          </p:blipFill>
          <p:spPr>
            <a:xfrm>
              <a:off x="5178230" y="1237955"/>
              <a:ext cx="3681985" cy="824055"/>
            </a:xfrm>
            <a:prstGeom prst="rect">
              <a:avLst/>
            </a:prstGeom>
          </p:spPr>
        </p:pic>
        <p:sp>
          <p:nvSpPr>
            <p:cNvPr id="9" name="Text Placeholder 2"/>
            <p:cNvSpPr txBox="1">
              <a:spLocks/>
            </p:cNvSpPr>
            <p:nvPr/>
          </p:nvSpPr>
          <p:spPr>
            <a:xfrm>
              <a:off x="6236808" y="2636912"/>
              <a:ext cx="2511656" cy="288032"/>
            </a:xfrm>
            <a:prstGeom prst="rect">
              <a:avLst/>
            </a:prstGeom>
          </p:spPr>
          <p:txBody>
            <a:bodyPr anchor="ctr"/>
            <a:lstStyle>
              <a:lvl1pPr marL="0" indent="0" algn="ctr" defTabSz="914400" rtl="0" eaLnBrk="1" latinLnBrk="1" hangingPunct="1">
                <a:spcBef>
                  <a:spcPct val="20000"/>
                </a:spcBef>
                <a:buFont typeface="Arial" pitchFamily="34" charset="0"/>
                <a:buNone/>
                <a:defRPr sz="1400" b="0" kern="1200" baseline="0">
                  <a:solidFill>
                    <a:schemeClr val="tx1">
                      <a:lumMod val="75000"/>
                      <a:lumOff val="25000"/>
                    </a:schemeClr>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Calibri"/>
                  <a:cs typeface="Calibri"/>
                </a:rPr>
                <a:t>(b) Norma </a:t>
              </a:r>
              <a:r>
                <a:rPr lang="en-US" dirty="0" err="1">
                  <a:latin typeface="Calibri"/>
                  <a:cs typeface="Calibri"/>
                </a:rPr>
                <a:t>Tensorial</a:t>
              </a:r>
              <a:r>
                <a:rPr lang="en-US" dirty="0">
                  <a:cs typeface="Calibri"/>
                </a:rPr>
                <a:t> (</a:t>
              </a:r>
              <a:r>
                <a:rPr lang="en-US" dirty="0" err="1">
                  <a:cs typeface="Calibri"/>
                </a:rPr>
                <a:t>Frobenius</a:t>
              </a:r>
              <a:r>
                <a:rPr lang="en-US" dirty="0">
                  <a:cs typeface="Calibri"/>
                </a:rPr>
                <a:t>)</a:t>
              </a:r>
              <a:endParaRPr lang="en-US" dirty="0">
                <a:latin typeface="Calibri"/>
                <a:cs typeface="Calibri"/>
              </a:endParaRPr>
            </a:p>
          </p:txBody>
        </p:sp>
      </p:grpSp>
      <p:grpSp>
        <p:nvGrpSpPr>
          <p:cNvPr id="18" name="Agrupar 17">
            <a:extLst>
              <a:ext uri="{FF2B5EF4-FFF2-40B4-BE49-F238E27FC236}">
                <a16:creationId xmlns:a16="http://schemas.microsoft.com/office/drawing/2014/main" id="{6C5BE4A7-7824-AF4E-AAA5-BA6A547C5CB8}"/>
              </a:ext>
            </a:extLst>
          </p:cNvPr>
          <p:cNvGrpSpPr/>
          <p:nvPr/>
        </p:nvGrpSpPr>
        <p:grpSpPr>
          <a:xfrm>
            <a:off x="2339751" y="4274775"/>
            <a:ext cx="3607138" cy="1640484"/>
            <a:chOff x="2339751" y="4274775"/>
            <a:chExt cx="3607138" cy="1640484"/>
          </a:xfrm>
        </p:grpSpPr>
        <p:pic>
          <p:nvPicPr>
            <p:cNvPr id="17" name="Imagem 16">
              <a:extLst>
                <a:ext uri="{FF2B5EF4-FFF2-40B4-BE49-F238E27FC236}">
                  <a16:creationId xmlns:a16="http://schemas.microsoft.com/office/drawing/2014/main" id="{7C8A7A57-356A-E747-ABB3-4D3DCCE5D3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9751" y="4274775"/>
              <a:ext cx="3543424" cy="1352452"/>
            </a:xfrm>
            <a:prstGeom prst="rect">
              <a:avLst/>
            </a:prstGeom>
          </p:spPr>
        </p:pic>
        <p:sp>
          <p:nvSpPr>
            <p:cNvPr id="19" name="Text Placeholder 2">
              <a:extLst>
                <a:ext uri="{FF2B5EF4-FFF2-40B4-BE49-F238E27FC236}">
                  <a16:creationId xmlns:a16="http://schemas.microsoft.com/office/drawing/2014/main" id="{0FE08AFA-7C9D-504A-A15E-FB73AFFD4562}"/>
                </a:ext>
              </a:extLst>
            </p:cNvPr>
            <p:cNvSpPr txBox="1">
              <a:spLocks/>
            </p:cNvSpPr>
            <p:nvPr/>
          </p:nvSpPr>
          <p:spPr>
            <a:xfrm>
              <a:off x="2403466" y="5627227"/>
              <a:ext cx="3543423" cy="288032"/>
            </a:xfrm>
            <a:prstGeom prst="rect">
              <a:avLst/>
            </a:prstGeom>
          </p:spPr>
          <p:txBody>
            <a:bodyPr/>
            <a:lstStyle>
              <a:lvl1pPr marL="342900" indent="-342900" algn="l" rtl="0" fontAlgn="base">
                <a:spcBef>
                  <a:spcPct val="20000"/>
                </a:spcBef>
                <a:spcAft>
                  <a:spcPct val="0"/>
                </a:spcAft>
                <a:buFont typeface="Arial" charset="0"/>
                <a:buChar char="•"/>
                <a:defRPr sz="3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a:solidFill>
                    <a:schemeClr val="tx1"/>
                  </a:solidFill>
                  <a:latin typeface="+mn-lt"/>
                </a:defRPr>
              </a:lvl2pPr>
              <a:lvl3pPr marL="1143000" indent="-228600" algn="l" rtl="0" fontAlgn="base">
                <a:spcBef>
                  <a:spcPct val="20000"/>
                </a:spcBef>
                <a:spcAft>
                  <a:spcPct val="0"/>
                </a:spcAft>
                <a:buFont typeface="Arial" charset="0"/>
                <a:buChar char="•"/>
                <a:defRPr sz="2400">
                  <a:solidFill>
                    <a:schemeClr val="tx1"/>
                  </a:solidFill>
                  <a:latin typeface="+mn-lt"/>
                </a:defRPr>
              </a:lvl3pPr>
              <a:lvl4pPr marL="1600200" indent="-228600" algn="l" rtl="0" fontAlgn="base">
                <a:spcBef>
                  <a:spcPct val="20000"/>
                </a:spcBef>
                <a:spcAft>
                  <a:spcPct val="0"/>
                </a:spcAft>
                <a:buFont typeface="Arial" charset="0"/>
                <a:buChar char="–"/>
                <a:defRPr sz="2000">
                  <a:solidFill>
                    <a:schemeClr val="tx1"/>
                  </a:solidFill>
                  <a:latin typeface="+mn-lt"/>
                </a:defRPr>
              </a:lvl4pPr>
              <a:lvl5pPr marL="2057400" indent="-228600" algn="l" rtl="0" fontAlgn="base">
                <a:spcBef>
                  <a:spcPct val="20000"/>
                </a:spcBef>
                <a:spcAft>
                  <a:spcPct val="0"/>
                </a:spcAft>
                <a:buFont typeface="Arial" charset="0"/>
                <a:buChar char="»"/>
                <a:defRPr sz="2000">
                  <a:solidFill>
                    <a:schemeClr val="tx1"/>
                  </a:solidFill>
                  <a:latin typeface="+mn-lt"/>
                </a:defRPr>
              </a:lvl5pPr>
              <a:lvl6pPr marL="2514600" indent="-228600" algn="l" rtl="0" fontAlgn="base">
                <a:spcBef>
                  <a:spcPct val="20000"/>
                </a:spcBef>
                <a:spcAft>
                  <a:spcPct val="0"/>
                </a:spcAft>
                <a:buFont typeface="Arial" charset="0"/>
                <a:buChar char="»"/>
                <a:defRPr sz="2000">
                  <a:solidFill>
                    <a:schemeClr val="tx1"/>
                  </a:solidFill>
                  <a:latin typeface="+mn-lt"/>
                </a:defRPr>
              </a:lvl6pPr>
              <a:lvl7pPr marL="2971800" indent="-228600" algn="l" rtl="0" fontAlgn="base">
                <a:spcBef>
                  <a:spcPct val="20000"/>
                </a:spcBef>
                <a:spcAft>
                  <a:spcPct val="0"/>
                </a:spcAft>
                <a:buFont typeface="Arial" charset="0"/>
                <a:buChar char="»"/>
                <a:defRPr sz="2000">
                  <a:solidFill>
                    <a:schemeClr val="tx1"/>
                  </a:solidFill>
                  <a:latin typeface="+mn-lt"/>
                </a:defRPr>
              </a:lvl7pPr>
              <a:lvl8pPr marL="3429000" indent="-228600" algn="l" rtl="0" fontAlgn="base">
                <a:spcBef>
                  <a:spcPct val="20000"/>
                </a:spcBef>
                <a:spcAft>
                  <a:spcPct val="0"/>
                </a:spcAft>
                <a:buFont typeface="Arial" charset="0"/>
                <a:buChar char="»"/>
                <a:defRPr sz="2000">
                  <a:solidFill>
                    <a:schemeClr val="tx1"/>
                  </a:solidFill>
                  <a:latin typeface="+mn-lt"/>
                </a:defRPr>
              </a:lvl8pPr>
              <a:lvl9pPr marL="3886200" indent="-228600" algn="l" rtl="0" fontAlgn="base">
                <a:spcBef>
                  <a:spcPct val="20000"/>
                </a:spcBef>
                <a:spcAft>
                  <a:spcPct val="0"/>
                </a:spcAft>
                <a:buFont typeface="Arial" charset="0"/>
                <a:buChar char="»"/>
                <a:defRPr sz="2000">
                  <a:solidFill>
                    <a:schemeClr val="tx1"/>
                  </a:solidFill>
                  <a:latin typeface="+mn-lt"/>
                </a:defRPr>
              </a:lvl9pPr>
            </a:lstStyle>
            <a:p>
              <a:pPr marL="0" indent="0" algn="ctr">
                <a:buNone/>
              </a:pPr>
              <a:r>
                <a:rPr lang="en-US" sz="1400" dirty="0">
                  <a:solidFill>
                    <a:schemeClr val="tx1">
                      <a:lumMod val="75000"/>
                      <a:lumOff val="25000"/>
                    </a:schemeClr>
                  </a:solidFill>
                  <a:latin typeface="Calibri"/>
                  <a:cs typeface="Calibri"/>
                </a:rPr>
                <a:t>(c) </a:t>
              </a:r>
              <a:r>
                <a:rPr lang="en-US" sz="1400" dirty="0" err="1">
                  <a:solidFill>
                    <a:schemeClr val="tx1">
                      <a:lumMod val="75000"/>
                      <a:lumOff val="25000"/>
                    </a:schemeClr>
                  </a:solidFill>
                  <a:latin typeface="Calibri"/>
                  <a:cs typeface="Calibri"/>
                </a:rPr>
                <a:t>Vetorização</a:t>
              </a:r>
              <a:r>
                <a:rPr lang="en-US" sz="1400" dirty="0">
                  <a:solidFill>
                    <a:schemeClr val="tx1">
                      <a:lumMod val="75000"/>
                      <a:lumOff val="25000"/>
                    </a:schemeClr>
                  </a:solidFill>
                  <a:latin typeface="Calibri"/>
                  <a:cs typeface="Calibri"/>
                </a:rPr>
                <a:t> de </a:t>
              </a:r>
              <a:r>
                <a:rPr lang="en-US" sz="1400" dirty="0" err="1">
                  <a:solidFill>
                    <a:schemeClr val="tx1">
                      <a:lumMod val="75000"/>
                      <a:lumOff val="25000"/>
                    </a:schemeClr>
                  </a:solidFill>
                  <a:latin typeface="Calibri"/>
                  <a:cs typeface="Calibri"/>
                </a:rPr>
                <a:t>uma</a:t>
              </a:r>
              <a:r>
                <a:rPr lang="en-US" sz="1400" dirty="0">
                  <a:solidFill>
                    <a:schemeClr val="tx1">
                      <a:lumMod val="75000"/>
                      <a:lumOff val="25000"/>
                    </a:schemeClr>
                  </a:solidFill>
                  <a:latin typeface="Calibri"/>
                  <a:cs typeface="Calibri"/>
                </a:rPr>
                <a:t> </a:t>
              </a:r>
              <a:r>
                <a:rPr lang="en-US" sz="1400" dirty="0" err="1">
                  <a:solidFill>
                    <a:schemeClr val="tx1">
                      <a:lumMod val="75000"/>
                      <a:lumOff val="25000"/>
                    </a:schemeClr>
                  </a:solidFill>
                  <a:latin typeface="Calibri"/>
                  <a:cs typeface="Calibri"/>
                </a:rPr>
                <a:t>dimensão</a:t>
              </a:r>
              <a:r>
                <a:rPr lang="en-US" sz="1400" dirty="0">
                  <a:solidFill>
                    <a:schemeClr val="tx1">
                      <a:lumMod val="75000"/>
                      <a:lumOff val="25000"/>
                    </a:schemeClr>
                  </a:solidFill>
                  <a:latin typeface="Calibri"/>
                  <a:cs typeface="Calibri"/>
                </a:rPr>
                <a:t> do Tensor</a:t>
              </a:r>
            </a:p>
          </p:txBody>
        </p:sp>
      </p:grpSp>
      <p:sp>
        <p:nvSpPr>
          <p:cNvPr id="16" name="TextBox 17">
            <a:extLst>
              <a:ext uri="{FF2B5EF4-FFF2-40B4-BE49-F238E27FC236}">
                <a16:creationId xmlns:a16="http://schemas.microsoft.com/office/drawing/2014/main" id="{A92B68B4-3338-554C-89C3-A8C5290210A4}"/>
              </a:ext>
            </a:extLst>
          </p:cNvPr>
          <p:cNvSpPr txBox="1"/>
          <p:nvPr/>
        </p:nvSpPr>
        <p:spPr>
          <a:xfrm>
            <a:off x="1475656" y="6353663"/>
            <a:ext cx="7128792" cy="400110"/>
          </a:xfrm>
          <a:prstGeom prst="rect">
            <a:avLst/>
          </a:prstGeom>
          <a:noFill/>
        </p:spPr>
        <p:txBody>
          <a:bodyPr wrap="square" rtlCol="0">
            <a:spAutoFit/>
          </a:bodyPr>
          <a:lstStyle/>
          <a:p>
            <a:r>
              <a:rPr lang="en-US" sz="1000" dirty="0"/>
              <a:t>PAPALEXAKIS, E. E.; FALOUTSOS, C.; SIDIROPOULOS, N. D. Tensors for Data Mining and Data Fusion: Models, Applications, and Scalable Algorithms. ACM Trans. </a:t>
            </a:r>
            <a:r>
              <a:rPr lang="en-US" sz="1000" dirty="0" err="1"/>
              <a:t>Intell</a:t>
            </a:r>
            <a:r>
              <a:rPr lang="en-US" sz="1000" dirty="0"/>
              <a:t>. Syst. Technol., v. 8, n. 2, p. 16:1--16:44, out. 2016</a:t>
            </a:r>
          </a:p>
        </p:txBody>
      </p:sp>
      <p:sp>
        <p:nvSpPr>
          <p:cNvPr id="20" name="Text Placeholder 2">
            <a:extLst>
              <a:ext uri="{FF2B5EF4-FFF2-40B4-BE49-F238E27FC236}">
                <a16:creationId xmlns:a16="http://schemas.microsoft.com/office/drawing/2014/main" id="{F8610AA6-67E7-AC4C-B9EF-2ED8D2E25F61}"/>
              </a:ext>
            </a:extLst>
          </p:cNvPr>
          <p:cNvSpPr txBox="1">
            <a:spLocks/>
          </p:cNvSpPr>
          <p:nvPr/>
        </p:nvSpPr>
        <p:spPr>
          <a:xfrm>
            <a:off x="24886" y="715114"/>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Operações</a:t>
            </a:r>
            <a:r>
              <a:rPr lang="en-US" altLang="ko-KR" sz="2000" dirty="0">
                <a:solidFill>
                  <a:srgbClr val="C0504D"/>
                </a:solidFill>
              </a:rPr>
              <a:t> com </a:t>
            </a:r>
            <a:r>
              <a:rPr lang="en-US" altLang="ko-KR" sz="2000" dirty="0" err="1">
                <a:solidFill>
                  <a:srgbClr val="C0504D"/>
                </a:solidFill>
              </a:rPr>
              <a:t>Tensores</a:t>
            </a:r>
            <a:endParaRPr lang="en-US" altLang="ko-KR" sz="2000" dirty="0">
              <a:solidFill>
                <a:srgbClr val="C0504D"/>
              </a:solidFill>
            </a:endParaRPr>
          </a:p>
          <a:p>
            <a:pPr algn="ctr"/>
            <a:endParaRPr lang="en-US" altLang="ko-KR" sz="2000" dirty="0">
              <a:solidFill>
                <a:srgbClr val="C0504D"/>
              </a:solidFill>
            </a:endParaRPr>
          </a:p>
        </p:txBody>
      </p:sp>
      <p:sp>
        <p:nvSpPr>
          <p:cNvPr id="21" name="Text Placeholder 1">
            <a:extLst>
              <a:ext uri="{FF2B5EF4-FFF2-40B4-BE49-F238E27FC236}">
                <a16:creationId xmlns:a16="http://schemas.microsoft.com/office/drawing/2014/main" id="{B49A39A7-7461-1D45-A6E0-871153D0D1AC}"/>
              </a:ext>
            </a:extLst>
          </p:cNvPr>
          <p:cNvSpPr txBox="1">
            <a:spLocks/>
          </p:cNvSpPr>
          <p:nvPr/>
        </p:nvSpPr>
        <p:spPr>
          <a:xfrm>
            <a:off x="0" y="1234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Espaço</a:t>
            </a:r>
            <a:r>
              <a:rPr lang="en-US" altLang="ko-KR" sz="4000" dirty="0">
                <a:solidFill>
                  <a:schemeClr val="accent2"/>
                </a:solidFill>
              </a:rPr>
              <a:t> </a:t>
            </a:r>
            <a:r>
              <a:rPr lang="en-US" altLang="ko-KR" sz="4000" dirty="0" err="1">
                <a:solidFill>
                  <a:schemeClr val="accent2"/>
                </a:solidFill>
              </a:rPr>
              <a:t>Tensorial</a:t>
            </a:r>
            <a:endParaRPr lang="en-US" altLang="ko-KR" sz="4000" dirty="0">
              <a:solidFill>
                <a:schemeClr val="accent2"/>
              </a:solidFill>
            </a:endParaRPr>
          </a:p>
        </p:txBody>
      </p:sp>
    </p:spTree>
    <p:extLst>
      <p:ext uri="{BB962C8B-B14F-4D97-AF65-F5344CB8AC3E}">
        <p14:creationId xmlns:p14="http://schemas.microsoft.com/office/powerpoint/2010/main" val="1466322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Contextualização</a:t>
            </a:r>
            <a:endParaRPr lang="ko-KR" altLang="en-US" sz="4000" dirty="0">
              <a:solidFill>
                <a:schemeClr val="accent2"/>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sz="2000" dirty="0">
              <a:solidFill>
                <a:srgbClr val="C0504D"/>
              </a:solidFill>
            </a:endParaRPr>
          </a:p>
        </p:txBody>
      </p:sp>
      <p:sp>
        <p:nvSpPr>
          <p:cNvPr id="11" name="Content Placeholder 13">
            <a:extLst>
              <a:ext uri="{FF2B5EF4-FFF2-40B4-BE49-F238E27FC236}">
                <a16:creationId xmlns:a16="http://schemas.microsoft.com/office/drawing/2014/main" id="{91B9E587-D639-B24A-8640-47ABFC526B4D}"/>
              </a:ext>
            </a:extLst>
          </p:cNvPr>
          <p:cNvSpPr>
            <a:spLocks noGrp="1"/>
          </p:cNvSpPr>
          <p:nvPr>
            <p:ph idx="1"/>
          </p:nvPr>
        </p:nvSpPr>
        <p:spPr>
          <a:xfrm>
            <a:off x="457200" y="1412776"/>
            <a:ext cx="8229600" cy="4525963"/>
          </a:xfrm>
        </p:spPr>
        <p:txBody>
          <a:bodyPr>
            <a:normAutofit fontScale="85000" lnSpcReduction="20000"/>
          </a:bodyPr>
          <a:lstStyle/>
          <a:p>
            <a:pPr marL="0" indent="0">
              <a:buSzPts val="2700"/>
              <a:buNone/>
            </a:pPr>
            <a:r>
              <a:rPr lang="pt-BR" kern="1200" dirty="0">
                <a:solidFill>
                  <a:srgbClr val="000000"/>
                </a:solidFill>
                <a:latin typeface="Calibri" panose="020F0502020204030204" pitchFamily="34" charset="0"/>
              </a:rPr>
              <a:t>Desenvolvimento de produtos e Gerenciamento de projetos de software</a:t>
            </a:r>
          </a:p>
          <a:p>
            <a:pPr lvl="1">
              <a:buSzPts val="2400"/>
              <a:buFont typeface="Arial" panose="020B0604020202020204" pitchFamily="34" charset="0"/>
              <a:buChar char="–"/>
            </a:pPr>
            <a:r>
              <a:rPr lang="pt-BR" kern="1200" dirty="0">
                <a:solidFill>
                  <a:srgbClr val="000000"/>
                </a:solidFill>
                <a:latin typeface="Calibri" panose="020F0502020204030204" pitchFamily="34" charset="0"/>
              </a:rPr>
              <a:t>monitoramento da execução e garantia da qualidade</a:t>
            </a:r>
          </a:p>
          <a:p>
            <a:pPr marL="0" indent="0">
              <a:buSzPts val="2700"/>
              <a:buNone/>
            </a:pPr>
            <a:r>
              <a:rPr lang="pt-BR" kern="1200" dirty="0">
                <a:solidFill>
                  <a:srgbClr val="000000"/>
                </a:solidFill>
                <a:latin typeface="Calibri" panose="020F0502020204030204" pitchFamily="34" charset="0"/>
              </a:rPr>
              <a:t>Verificação e Validação</a:t>
            </a:r>
          </a:p>
          <a:p>
            <a:pPr marL="0" indent="0">
              <a:buSzPts val="2700"/>
              <a:buNone/>
            </a:pPr>
            <a:r>
              <a:rPr lang="pt-BR" kern="1200" dirty="0">
                <a:solidFill>
                  <a:srgbClr val="000000"/>
                </a:solidFill>
                <a:latin typeface="Calibri" panose="020F0502020204030204" pitchFamily="34" charset="0"/>
              </a:rPr>
              <a:t>Qualidade de Software</a:t>
            </a:r>
          </a:p>
          <a:p>
            <a:pPr lvl="1">
              <a:buSzPts val="2400"/>
              <a:buFont typeface="Arial" panose="020B0604020202020204" pitchFamily="34" charset="0"/>
              <a:buChar char="–"/>
            </a:pPr>
            <a:r>
              <a:rPr lang="pt-BR" kern="1200" dirty="0">
                <a:solidFill>
                  <a:srgbClr val="000000"/>
                </a:solidFill>
                <a:latin typeface="Calibri" panose="020F0502020204030204" pitchFamily="34" charset="0"/>
              </a:rPr>
              <a:t>Produto</a:t>
            </a:r>
          </a:p>
          <a:p>
            <a:pPr lvl="2">
              <a:buSzPts val="2000"/>
              <a:buFont typeface="Arial" panose="020B0604020202020204" pitchFamily="34" charset="0"/>
              <a:buChar char="•"/>
            </a:pPr>
            <a:r>
              <a:rPr lang="en" kern="1200" dirty="0" err="1">
                <a:solidFill>
                  <a:srgbClr val="000000"/>
                </a:solidFill>
                <a:latin typeface="Calibri" panose="020F0502020204030204" pitchFamily="34" charset="0"/>
              </a:rPr>
              <a:t>Família</a:t>
            </a:r>
            <a:r>
              <a:rPr lang="en" kern="1200" dirty="0">
                <a:solidFill>
                  <a:srgbClr val="000000"/>
                </a:solidFill>
                <a:latin typeface="Calibri" panose="020F0502020204030204" pitchFamily="34" charset="0"/>
              </a:rPr>
              <a:t> ISO 25000/ (</a:t>
            </a:r>
            <a:r>
              <a:rPr lang="en" i="1" kern="1200" dirty="0">
                <a:solidFill>
                  <a:srgbClr val="000000"/>
                </a:solidFill>
                <a:latin typeface="Calibri" panose="020F0502020204030204" pitchFamily="34" charset="0"/>
              </a:rPr>
              <a:t>Software Product Quality </a:t>
            </a:r>
            <a:r>
              <a:rPr lang="en" i="1" kern="1200" dirty="0" err="1">
                <a:solidFill>
                  <a:srgbClr val="000000"/>
                </a:solidFill>
                <a:latin typeface="Calibri" panose="020F0502020204030204" pitchFamily="34" charset="0"/>
              </a:rPr>
              <a:t>Requeriments</a:t>
            </a:r>
            <a:r>
              <a:rPr lang="en" i="1" kern="1200" dirty="0">
                <a:solidFill>
                  <a:srgbClr val="000000"/>
                </a:solidFill>
                <a:latin typeface="Calibri" panose="020F0502020204030204" pitchFamily="34" charset="0"/>
              </a:rPr>
              <a:t> and Evaluation</a:t>
            </a:r>
            <a:r>
              <a:rPr lang="en" kern="1200" dirty="0">
                <a:solidFill>
                  <a:srgbClr val="000000"/>
                </a:solidFill>
                <a:latin typeface="Calibri" panose="020F0502020204030204" pitchFamily="34" charset="0"/>
              </a:rPr>
              <a:t>)</a:t>
            </a:r>
          </a:p>
          <a:p>
            <a:pPr lvl="1">
              <a:buSzPts val="2400"/>
              <a:buFont typeface="Arial" panose="020B0604020202020204" pitchFamily="34" charset="0"/>
              <a:buChar char="–"/>
            </a:pPr>
            <a:r>
              <a:rPr lang="pt-BR" kern="1200" dirty="0">
                <a:solidFill>
                  <a:srgbClr val="000000"/>
                </a:solidFill>
                <a:latin typeface="Calibri" panose="020F0502020204030204" pitchFamily="34" charset="0"/>
              </a:rPr>
              <a:t>Processo</a:t>
            </a:r>
          </a:p>
          <a:p>
            <a:pPr lvl="2">
              <a:buSzPts val="2000"/>
              <a:buFont typeface="Arial" panose="020B0604020202020204" pitchFamily="34" charset="0"/>
              <a:buChar char="•"/>
            </a:pPr>
            <a:r>
              <a:rPr lang="en" kern="1200" dirty="0">
                <a:solidFill>
                  <a:srgbClr val="000000"/>
                </a:solidFill>
                <a:latin typeface="Calibri" panose="020F0502020204030204" pitchFamily="34" charset="0"/>
              </a:rPr>
              <a:t>ISO 15939 (</a:t>
            </a:r>
            <a:r>
              <a:rPr lang="en" i="1" kern="1200" dirty="0">
                <a:solidFill>
                  <a:srgbClr val="000000"/>
                </a:solidFill>
                <a:latin typeface="Calibri" panose="020F0502020204030204" pitchFamily="34" charset="0"/>
              </a:rPr>
              <a:t>Systems and Software Engineering — Measurement Process</a:t>
            </a:r>
            <a:r>
              <a:rPr lang="en" kern="1200" dirty="0">
                <a:solidFill>
                  <a:srgbClr val="000000"/>
                </a:solidFill>
                <a:latin typeface="Calibri" panose="020F0502020204030204" pitchFamily="34" charset="0"/>
              </a:rPr>
              <a:t>)</a:t>
            </a:r>
          </a:p>
          <a:p>
            <a:pPr lvl="2">
              <a:buSzPts val="2000"/>
              <a:buFont typeface="Arial" panose="020B0604020202020204" pitchFamily="34" charset="0"/>
              <a:buChar char="•"/>
            </a:pPr>
            <a:r>
              <a:rPr lang="en" kern="1200" dirty="0">
                <a:solidFill>
                  <a:srgbClr val="000000"/>
                </a:solidFill>
                <a:latin typeface="Calibri" panose="020F0502020204030204" pitchFamily="34" charset="0"/>
              </a:rPr>
              <a:t>ISO 12207 (</a:t>
            </a:r>
            <a:r>
              <a:rPr lang="en" i="1" kern="1200" dirty="0">
                <a:solidFill>
                  <a:srgbClr val="000000"/>
                </a:solidFill>
                <a:latin typeface="Calibri" panose="020F0502020204030204" pitchFamily="34" charset="0"/>
              </a:rPr>
              <a:t>Software Life Cycle Process</a:t>
            </a:r>
            <a:r>
              <a:rPr lang="en" kern="1200" dirty="0">
                <a:solidFill>
                  <a:srgbClr val="000000"/>
                </a:solidFill>
                <a:latin typeface="Calibri" panose="020F0502020204030204" pitchFamily="34" charset="0"/>
              </a:rPr>
              <a:t>)</a:t>
            </a:r>
          </a:p>
          <a:p>
            <a:pPr lvl="2">
              <a:buSzPts val="2000"/>
              <a:buFont typeface="Arial" panose="020B0604020202020204" pitchFamily="34" charset="0"/>
              <a:buChar char="•"/>
            </a:pPr>
            <a:r>
              <a:rPr lang="pt-BR" kern="1200" dirty="0">
                <a:solidFill>
                  <a:srgbClr val="000000"/>
                </a:solidFill>
                <a:latin typeface="Calibri" panose="020F0502020204030204" pitchFamily="34" charset="0"/>
              </a:rPr>
              <a:t>ISO 15504 (</a:t>
            </a:r>
            <a:r>
              <a:rPr lang="pt-BR" kern="1200" dirty="0" err="1">
                <a:solidFill>
                  <a:srgbClr val="000000"/>
                </a:solidFill>
                <a:latin typeface="Calibri" panose="020F0502020204030204" pitchFamily="34" charset="0"/>
              </a:rPr>
              <a:t>Information</a:t>
            </a:r>
            <a:r>
              <a:rPr lang="pt-BR" kern="1200" dirty="0">
                <a:solidFill>
                  <a:srgbClr val="000000"/>
                </a:solidFill>
                <a:latin typeface="Calibri" panose="020F0502020204030204" pitchFamily="34" charset="0"/>
              </a:rPr>
              <a:t> Technology – </a:t>
            </a:r>
            <a:r>
              <a:rPr lang="pt-BR" kern="1200" dirty="0" err="1">
                <a:solidFill>
                  <a:srgbClr val="000000"/>
                </a:solidFill>
                <a:latin typeface="Calibri" panose="020F0502020204030204" pitchFamily="34" charset="0"/>
              </a:rPr>
              <a:t>Process</a:t>
            </a:r>
            <a:r>
              <a:rPr lang="pt-BR" kern="1200" dirty="0">
                <a:solidFill>
                  <a:srgbClr val="000000"/>
                </a:solidFill>
                <a:latin typeface="Calibri" panose="020F0502020204030204" pitchFamily="34" charset="0"/>
              </a:rPr>
              <a:t> </a:t>
            </a:r>
            <a:r>
              <a:rPr lang="pt-BR" kern="1200" dirty="0" err="1">
                <a:solidFill>
                  <a:srgbClr val="000000"/>
                </a:solidFill>
                <a:latin typeface="Calibri" panose="020F0502020204030204" pitchFamily="34" charset="0"/>
              </a:rPr>
              <a:t>Assessment</a:t>
            </a:r>
            <a:r>
              <a:rPr lang="pt-BR" kern="1200" dirty="0">
                <a:solidFill>
                  <a:srgbClr val="000000"/>
                </a:solidFill>
                <a:latin typeface="Calibri" panose="020F0502020204030204" pitchFamily="34" charset="0"/>
              </a:rPr>
              <a:t>)</a:t>
            </a:r>
          </a:p>
        </p:txBody>
      </p:sp>
    </p:spTree>
    <p:extLst>
      <p:ext uri="{BB962C8B-B14F-4D97-AF65-F5344CB8AC3E}">
        <p14:creationId xmlns:p14="http://schemas.microsoft.com/office/powerpoint/2010/main" val="13349809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p:cNvSpPr txBox="1">
            <a:spLocks/>
          </p:cNvSpPr>
          <p:nvPr/>
        </p:nvSpPr>
        <p:spPr>
          <a:xfrm>
            <a:off x="0" y="116632"/>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pt-BR" altLang="ko-KR" sz="4000" dirty="0">
                <a:solidFill>
                  <a:schemeClr val="accent2"/>
                </a:solidFill>
              </a:rPr>
              <a:t>Similaridade entre Vetores</a:t>
            </a:r>
          </a:p>
        </p:txBody>
      </p:sp>
      <p:grpSp>
        <p:nvGrpSpPr>
          <p:cNvPr id="20" name="Agrupar 19">
            <a:extLst>
              <a:ext uri="{FF2B5EF4-FFF2-40B4-BE49-F238E27FC236}">
                <a16:creationId xmlns:a16="http://schemas.microsoft.com/office/drawing/2014/main" id="{28DB9D5D-5E91-0842-ADBE-6898760889A1}"/>
              </a:ext>
            </a:extLst>
          </p:cNvPr>
          <p:cNvGrpSpPr/>
          <p:nvPr/>
        </p:nvGrpSpPr>
        <p:grpSpPr>
          <a:xfrm>
            <a:off x="4157508" y="1340768"/>
            <a:ext cx="4446940" cy="4834099"/>
            <a:chOff x="2483768" y="1340768"/>
            <a:chExt cx="4446940" cy="4834099"/>
          </a:xfrm>
        </p:grpSpPr>
        <p:pic>
          <p:nvPicPr>
            <p:cNvPr id="17" name="Imagem 16">
              <a:extLst>
                <a:ext uri="{FF2B5EF4-FFF2-40B4-BE49-F238E27FC236}">
                  <a16:creationId xmlns:a16="http://schemas.microsoft.com/office/drawing/2014/main" id="{E6B081BA-AAC7-5D4B-BBA0-4F373B00A33C}"/>
                </a:ext>
              </a:extLst>
            </p:cNvPr>
            <p:cNvPicPr>
              <a:picLocks noChangeAspect="1"/>
            </p:cNvPicPr>
            <p:nvPr/>
          </p:nvPicPr>
          <p:blipFill rotWithShape="1">
            <a:blip r:embed="rId3">
              <a:extLst>
                <a:ext uri="{28A0092B-C50C-407E-A947-70E740481C1C}">
                  <a14:useLocalDpi xmlns:a14="http://schemas.microsoft.com/office/drawing/2010/main" val="0"/>
                </a:ext>
              </a:extLst>
            </a:blip>
            <a:srcRect l="33421"/>
            <a:stretch/>
          </p:blipFill>
          <p:spPr>
            <a:xfrm>
              <a:off x="2483768" y="1340768"/>
              <a:ext cx="4446940" cy="3721262"/>
            </a:xfrm>
            <a:prstGeom prst="rect">
              <a:avLst/>
            </a:prstGeom>
          </p:spPr>
        </p:pic>
        <p:pic>
          <p:nvPicPr>
            <p:cNvPr id="19" name="Imagem 18">
              <a:extLst>
                <a:ext uri="{FF2B5EF4-FFF2-40B4-BE49-F238E27FC236}">
                  <a16:creationId xmlns:a16="http://schemas.microsoft.com/office/drawing/2014/main" id="{A7860F26-F823-3046-9515-DF1249AF66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7784" y="4859597"/>
              <a:ext cx="3631806" cy="1315270"/>
            </a:xfrm>
            <a:prstGeom prst="rect">
              <a:avLst/>
            </a:prstGeom>
          </p:spPr>
        </p:pic>
      </p:grpSp>
      <p:pic>
        <p:nvPicPr>
          <p:cNvPr id="22" name="Imagem 21">
            <a:extLst>
              <a:ext uri="{FF2B5EF4-FFF2-40B4-BE49-F238E27FC236}">
                <a16:creationId xmlns:a16="http://schemas.microsoft.com/office/drawing/2014/main" id="{54D03FBA-1DBB-6148-85A7-C5A0C497162B}"/>
              </a:ext>
            </a:extLst>
          </p:cNvPr>
          <p:cNvPicPr>
            <a:picLocks noChangeAspect="1"/>
          </p:cNvPicPr>
          <p:nvPr/>
        </p:nvPicPr>
        <p:blipFill rotWithShape="1">
          <a:blip r:embed="rId3">
            <a:extLst>
              <a:ext uri="{28A0092B-C50C-407E-A947-70E740481C1C}">
                <a14:useLocalDpi xmlns:a14="http://schemas.microsoft.com/office/drawing/2010/main" val="0"/>
              </a:ext>
            </a:extLst>
          </a:blip>
          <a:srcRect r="66459" b="24869"/>
          <a:stretch/>
        </p:blipFill>
        <p:spPr>
          <a:xfrm>
            <a:off x="119916" y="1249398"/>
            <a:ext cx="3607970" cy="4502727"/>
          </a:xfrm>
          <a:prstGeom prst="rect">
            <a:avLst/>
          </a:prstGeom>
        </p:spPr>
      </p:pic>
      <p:sp>
        <p:nvSpPr>
          <p:cNvPr id="23" name="Text Box 8">
            <a:extLst>
              <a:ext uri="{FF2B5EF4-FFF2-40B4-BE49-F238E27FC236}">
                <a16:creationId xmlns:a16="http://schemas.microsoft.com/office/drawing/2014/main" id="{20FE0379-2312-7D4A-A3EC-E704495B2030}"/>
              </a:ext>
            </a:extLst>
          </p:cNvPr>
          <p:cNvSpPr txBox="1">
            <a:spLocks noChangeArrowheads="1"/>
          </p:cNvSpPr>
          <p:nvPr/>
        </p:nvSpPr>
        <p:spPr bwMode="auto">
          <a:xfrm>
            <a:off x="48478" y="5986487"/>
            <a:ext cx="3482043" cy="246221"/>
          </a:xfrm>
          <a:prstGeom prst="rect">
            <a:avLst/>
          </a:prstGeom>
          <a:noFill/>
          <a:ln w="9525" algn="ctr">
            <a:noFill/>
            <a:miter lim="800000"/>
            <a:headEnd/>
            <a:tailEnd/>
          </a:ln>
        </p:spPr>
        <p:txBody>
          <a:bodyPr wrap="none">
            <a:spAutoFit/>
          </a:bodyPr>
          <a:lstStyle/>
          <a:p>
            <a:r>
              <a:rPr lang="pt-BR" sz="1000" dirty="0"/>
              <a:t>Prova :  </a:t>
            </a:r>
            <a:r>
              <a:rPr lang="pt-BR" sz="1000" dirty="0" err="1"/>
              <a:t>http</a:t>
            </a:r>
            <a:r>
              <a:rPr lang="pt-BR" sz="1000" dirty="0"/>
              <a:t>://</a:t>
            </a:r>
            <a:r>
              <a:rPr lang="pt-BR" sz="1000" dirty="0" err="1"/>
              <a:t>www.themathpage.com</a:t>
            </a:r>
            <a:r>
              <a:rPr lang="pt-BR" sz="1000" dirty="0"/>
              <a:t>/</a:t>
            </a:r>
            <a:r>
              <a:rPr lang="pt-BR" sz="1000" dirty="0" err="1"/>
              <a:t>aTrig</a:t>
            </a:r>
            <a:r>
              <a:rPr lang="pt-BR" sz="1000" dirty="0"/>
              <a:t>/sum-</a:t>
            </a:r>
            <a:r>
              <a:rPr lang="pt-BR" sz="1000" dirty="0" err="1"/>
              <a:t>proof.htm</a:t>
            </a:r>
            <a:endParaRPr lang="pt-BR" sz="1000" dirty="0"/>
          </a:p>
        </p:txBody>
      </p:sp>
      <p:graphicFrame>
        <p:nvGraphicFramePr>
          <p:cNvPr id="24" name="Object 9">
            <a:extLst>
              <a:ext uri="{FF2B5EF4-FFF2-40B4-BE49-F238E27FC236}">
                <a16:creationId xmlns:a16="http://schemas.microsoft.com/office/drawing/2014/main" id="{B10654F5-852C-724D-9B66-C1F131E7FE16}"/>
              </a:ext>
            </a:extLst>
          </p:cNvPr>
          <p:cNvGraphicFramePr>
            <a:graphicFrameLocks noChangeAspect="1"/>
          </p:cNvGraphicFramePr>
          <p:nvPr/>
        </p:nvGraphicFramePr>
        <p:xfrm>
          <a:off x="119916" y="5770587"/>
          <a:ext cx="2276475" cy="173038"/>
        </p:xfrm>
        <a:graphic>
          <a:graphicData uri="http://schemas.openxmlformats.org/presentationml/2006/ole">
            <mc:AlternateContent xmlns:mc="http://schemas.openxmlformats.org/markup-compatibility/2006">
              <mc:Choice xmlns:v="urn:schemas-microsoft-com:vml" Requires="v">
                <p:oleObj spid="_x0000_s5300" name="Equation" r:id="rId5" imgW="2666880" imgH="203040" progId="Equation.3">
                  <p:embed/>
                </p:oleObj>
              </mc:Choice>
              <mc:Fallback>
                <p:oleObj name="Equation" r:id="rId5" imgW="2666880" imgH="203040" progId="Equation.3">
                  <p:embed/>
                  <p:pic>
                    <p:nvPicPr>
                      <p:cNvPr id="24" name="Object 9">
                        <a:extLst>
                          <a:ext uri="{FF2B5EF4-FFF2-40B4-BE49-F238E27FC236}">
                            <a16:creationId xmlns:a16="http://schemas.microsoft.com/office/drawing/2014/main" id="{B10654F5-852C-724D-9B66-C1F131E7FE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916" y="5770587"/>
                        <a:ext cx="2276475" cy="17303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5" name="TextBox 17">
            <a:extLst>
              <a:ext uri="{FF2B5EF4-FFF2-40B4-BE49-F238E27FC236}">
                <a16:creationId xmlns:a16="http://schemas.microsoft.com/office/drawing/2014/main" id="{AFC29549-20D6-C246-92F5-D1CDD0279248}"/>
              </a:ext>
            </a:extLst>
          </p:cNvPr>
          <p:cNvSpPr txBox="1"/>
          <p:nvPr/>
        </p:nvSpPr>
        <p:spPr>
          <a:xfrm>
            <a:off x="1475656" y="6353663"/>
            <a:ext cx="7128792" cy="246221"/>
          </a:xfrm>
          <a:prstGeom prst="rect">
            <a:avLst/>
          </a:prstGeom>
          <a:noFill/>
        </p:spPr>
        <p:txBody>
          <a:bodyPr wrap="square" rtlCol="0">
            <a:spAutoFit/>
          </a:bodyPr>
          <a:lstStyle/>
          <a:p>
            <a:r>
              <a:rPr lang="pt-BR" sz="1000" dirty="0"/>
              <a:t>Similaridade entre vetores (extraído do material de aula do prof. Geraldo </a:t>
            </a:r>
            <a:r>
              <a:rPr lang="pt-BR" sz="1000" dirty="0" err="1"/>
              <a:t>Xexeo</a:t>
            </a:r>
            <a:r>
              <a:rPr lang="pt-BR" sz="1000" dirty="0"/>
              <a:t> COPPE/UFJ)</a:t>
            </a:r>
            <a:endParaRPr lang="en-US" sz="1000" dirty="0"/>
          </a:p>
        </p:txBody>
      </p:sp>
      <p:sp>
        <p:nvSpPr>
          <p:cNvPr id="10" name="Text Placeholder 2">
            <a:extLst>
              <a:ext uri="{FF2B5EF4-FFF2-40B4-BE49-F238E27FC236}">
                <a16:creationId xmlns:a16="http://schemas.microsoft.com/office/drawing/2014/main" id="{15C35307-1E9F-7B47-88BD-FE9D48F22184}"/>
              </a:ext>
            </a:extLst>
          </p:cNvPr>
          <p:cNvSpPr txBox="1">
            <a:spLocks/>
          </p:cNvSpPr>
          <p:nvPr/>
        </p:nvSpPr>
        <p:spPr>
          <a:xfrm>
            <a:off x="35496" y="707926"/>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Diferença</a:t>
            </a:r>
            <a:r>
              <a:rPr lang="en-US" altLang="ko-KR" sz="2000" dirty="0">
                <a:solidFill>
                  <a:srgbClr val="C0504D"/>
                </a:solidFill>
              </a:rPr>
              <a:t> </a:t>
            </a:r>
            <a:r>
              <a:rPr lang="en-US" altLang="ko-KR" sz="2000" dirty="0" err="1">
                <a:solidFill>
                  <a:srgbClr val="C0504D"/>
                </a:solidFill>
              </a:rPr>
              <a:t>Cosseno</a:t>
            </a:r>
            <a:endParaRPr lang="en-US" altLang="ko-KR" sz="2000" dirty="0">
              <a:solidFill>
                <a:srgbClr val="C0504D"/>
              </a:solidFill>
            </a:endParaRPr>
          </a:p>
        </p:txBody>
      </p:sp>
    </p:spTree>
    <p:extLst>
      <p:ext uri="{BB962C8B-B14F-4D97-AF65-F5344CB8AC3E}">
        <p14:creationId xmlns:p14="http://schemas.microsoft.com/office/powerpoint/2010/main" val="9632482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p:cNvSpPr txBox="1">
            <a:spLocks/>
          </p:cNvSpPr>
          <p:nvPr/>
        </p:nvSpPr>
        <p:spPr>
          <a:xfrm>
            <a:off x="0" y="26064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pt-BR" altLang="ko-KR" sz="4000" dirty="0">
                <a:solidFill>
                  <a:schemeClr val="accent2"/>
                </a:solidFill>
              </a:rPr>
              <a:t>Interpretação da Comparação</a:t>
            </a:r>
          </a:p>
        </p:txBody>
      </p:sp>
      <mc:AlternateContent xmlns:mc="http://schemas.openxmlformats.org/markup-compatibility/2006" xmlns:a14="http://schemas.microsoft.com/office/drawing/2010/main">
        <mc:Choice Requires="a14">
          <p:sp>
            <p:nvSpPr>
              <p:cNvPr id="4" name="Text Placeholder 2">
                <a:extLst>
                  <a:ext uri="{FF2B5EF4-FFF2-40B4-BE49-F238E27FC236}">
                    <a16:creationId xmlns:a16="http://schemas.microsoft.com/office/drawing/2014/main" id="{52F7F677-E583-0742-9293-52E2A3D0C75F}"/>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14:m>
                  <m:oMath xmlns:m="http://schemas.openxmlformats.org/officeDocument/2006/math">
                    <m:sSub>
                      <m:sSubPr>
                        <m:ctrlPr>
                          <a:rPr lang="pt-BR" sz="2000" i="1" smtClean="0">
                            <a:solidFill>
                              <a:schemeClr val="accent2">
                                <a:lumMod val="75000"/>
                              </a:schemeClr>
                            </a:solidFill>
                            <a:latin typeface="Cambria Math" panose="02040503050406030204" pitchFamily="18" charset="0"/>
                          </a:rPr>
                        </m:ctrlPr>
                      </m:sSubPr>
                      <m:e>
                        <m:r>
                          <m:rPr>
                            <m:sty m:val="p"/>
                          </m:rPr>
                          <a:rPr lang="pt-BR">
                            <a:solidFill>
                              <a:schemeClr val="accent2">
                                <a:lumMod val="75000"/>
                              </a:schemeClr>
                            </a:solidFill>
                            <a:latin typeface="Cambria Math" panose="02040503050406030204" pitchFamily="18" charset="0"/>
                          </a:rPr>
                          <m:t>SPQC</m:t>
                        </m:r>
                      </m:e>
                      <m:sub>
                        <m:r>
                          <a:rPr lang="pt-BR" i="1">
                            <a:solidFill>
                              <a:schemeClr val="accent2">
                                <a:lumMod val="75000"/>
                              </a:schemeClr>
                            </a:solidFill>
                            <a:latin typeface="Cambria Math" panose="02040503050406030204" pitchFamily="18" charset="0"/>
                          </a:rPr>
                          <m:t>𝑖</m:t>
                        </m:r>
                        <m:r>
                          <a:rPr lang="pt-BR" i="1">
                            <a:solidFill>
                              <a:schemeClr val="accent2">
                                <a:lumMod val="75000"/>
                              </a:schemeClr>
                            </a:solidFill>
                            <a:latin typeface="Cambria Math" panose="02040503050406030204" pitchFamily="18" charset="0"/>
                          </a:rPr>
                          <m:t> (</m:t>
                        </m:r>
                        <m:r>
                          <a:rPr lang="en-US" i="1">
                            <a:solidFill>
                              <a:schemeClr val="accent2">
                                <a:lumMod val="75000"/>
                              </a:schemeClr>
                            </a:solidFill>
                            <a:latin typeface="Cambria Math" panose="02040503050406030204" pitchFamily="18" charset="0"/>
                          </a:rPr>
                          <m:t>𝑝𝑙𝑎𝑛𝑛𝑒𝑑</m:t>
                        </m:r>
                        <m:r>
                          <a:rPr lang="pt-BR" i="1">
                            <a:solidFill>
                              <a:schemeClr val="accent2">
                                <a:lumMod val="75000"/>
                              </a:schemeClr>
                            </a:solidFill>
                            <a:latin typeface="Cambria Math" panose="02040503050406030204" pitchFamily="18" charset="0"/>
                          </a:rPr>
                          <m:t>)</m:t>
                        </m:r>
                      </m:sub>
                    </m:sSub>
                  </m:oMath>
                </a14:m>
                <a:r>
                  <a:rPr lang="pt-BR" sz="2000" dirty="0">
                    <a:solidFill>
                      <a:schemeClr val="accent2">
                        <a:lumMod val="75000"/>
                      </a:schemeClr>
                    </a:solidFill>
                    <a:effectLst/>
                  </a:rPr>
                  <a:t>  X </a:t>
                </a:r>
                <a14:m>
                  <m:oMath xmlns:m="http://schemas.openxmlformats.org/officeDocument/2006/math">
                    <m:sSub>
                      <m:sSubPr>
                        <m:ctrlPr>
                          <a:rPr lang="pt-BR" sz="2000" i="1">
                            <a:solidFill>
                              <a:schemeClr val="accent2">
                                <a:lumMod val="75000"/>
                              </a:schemeClr>
                            </a:solidFill>
                            <a:latin typeface="Cambria Math" panose="02040503050406030204" pitchFamily="18" charset="0"/>
                          </a:rPr>
                        </m:ctrlPr>
                      </m:sSubPr>
                      <m:e>
                        <m:r>
                          <m:rPr>
                            <m:sty m:val="p"/>
                          </m:rPr>
                          <a:rPr lang="pt-BR">
                            <a:solidFill>
                              <a:schemeClr val="accent2">
                                <a:lumMod val="75000"/>
                              </a:schemeClr>
                            </a:solidFill>
                            <a:latin typeface="Cambria Math" panose="02040503050406030204" pitchFamily="18" charset="0"/>
                          </a:rPr>
                          <m:t>SPQC</m:t>
                        </m:r>
                      </m:e>
                      <m:sub>
                        <m:r>
                          <a:rPr lang="pt-BR" i="1">
                            <a:solidFill>
                              <a:schemeClr val="accent2">
                                <a:lumMod val="75000"/>
                              </a:schemeClr>
                            </a:solidFill>
                            <a:latin typeface="Cambria Math" panose="02040503050406030204" pitchFamily="18" charset="0"/>
                          </a:rPr>
                          <m:t>𝑖</m:t>
                        </m:r>
                        <m:r>
                          <a:rPr lang="pt-BR" i="1">
                            <a:solidFill>
                              <a:schemeClr val="accent2">
                                <a:lumMod val="75000"/>
                              </a:schemeClr>
                            </a:solidFill>
                            <a:latin typeface="Cambria Math" panose="02040503050406030204" pitchFamily="18" charset="0"/>
                          </a:rPr>
                          <m:t> (</m:t>
                        </m:r>
                        <m:r>
                          <a:rPr lang="en-US" i="1">
                            <a:solidFill>
                              <a:schemeClr val="accent2">
                                <a:lumMod val="75000"/>
                              </a:schemeClr>
                            </a:solidFill>
                            <a:latin typeface="Cambria Math" panose="02040503050406030204" pitchFamily="18" charset="0"/>
                          </a:rPr>
                          <m:t>𝑟𝑒𝑎𝑙𝑖𝑧𝑒𝑑</m:t>
                        </m:r>
                        <m:r>
                          <a:rPr lang="pt-BR" i="1">
                            <a:solidFill>
                              <a:schemeClr val="accent2">
                                <a:lumMod val="75000"/>
                              </a:schemeClr>
                            </a:solidFill>
                            <a:latin typeface="Cambria Math" panose="02040503050406030204" pitchFamily="18" charset="0"/>
                          </a:rPr>
                          <m:t>)</m:t>
                        </m:r>
                      </m:sub>
                    </m:sSub>
                  </m:oMath>
                </a14:m>
                <a:r>
                  <a:rPr lang="pt-BR" sz="2000" dirty="0">
                    <a:solidFill>
                      <a:schemeClr val="accent2">
                        <a:lumMod val="75000"/>
                      </a:schemeClr>
                    </a:solidFill>
                    <a:effectLst/>
                  </a:rPr>
                  <a:t>  </a:t>
                </a:r>
                <a:endParaRPr lang="en-US" altLang="ko-KR" sz="2000" dirty="0">
                  <a:solidFill>
                    <a:schemeClr val="accent2">
                      <a:lumMod val="75000"/>
                    </a:schemeClr>
                  </a:solidFill>
                </a:endParaRPr>
              </a:p>
            </p:txBody>
          </p:sp>
        </mc:Choice>
        <mc:Fallback xmlns="">
          <p:sp>
            <p:nvSpPr>
              <p:cNvPr id="4" name="Text Placeholder 2">
                <a:extLst>
                  <a:ext uri="{FF2B5EF4-FFF2-40B4-BE49-F238E27FC236}">
                    <a16:creationId xmlns:a16="http://schemas.microsoft.com/office/drawing/2014/main" id="{52F7F677-E583-0742-9293-52E2A3D0C75F}"/>
                  </a:ext>
                </a:extLst>
              </p:cNvPr>
              <p:cNvSpPr txBox="1">
                <a:spLocks noRot="1" noChangeAspect="1" noMove="1" noResize="1" noEditPoints="1" noAdjustHandles="1" noChangeArrowheads="1" noChangeShapeType="1" noTextEdit="1"/>
              </p:cNvSpPr>
              <p:nvPr/>
            </p:nvSpPr>
            <p:spPr>
              <a:xfrm>
                <a:off x="35496" y="851942"/>
                <a:ext cx="9144000" cy="288032"/>
              </a:xfrm>
              <a:prstGeom prst="rect">
                <a:avLst/>
              </a:prstGeom>
              <a:blipFill>
                <a:blip r:embed="rId2"/>
                <a:stretch>
                  <a:fillRect t="-8333" b="-70833"/>
                </a:stretch>
              </a:blipFill>
            </p:spPr>
            <p:txBody>
              <a:bodyPr/>
              <a:lstStyle/>
              <a:p>
                <a:r>
                  <a:rPr lang="pt-BR">
                    <a:noFill/>
                  </a:rPr>
                  <a:t> </a:t>
                </a:r>
              </a:p>
            </p:txBody>
          </p:sp>
        </mc:Fallback>
      </mc:AlternateContent>
      <p:grpSp>
        <p:nvGrpSpPr>
          <p:cNvPr id="18" name="Agrupar 17">
            <a:extLst>
              <a:ext uri="{FF2B5EF4-FFF2-40B4-BE49-F238E27FC236}">
                <a16:creationId xmlns:a16="http://schemas.microsoft.com/office/drawing/2014/main" id="{89AB9E4F-D1ED-4E4B-8E64-4E0D5D6C1ADD}"/>
              </a:ext>
            </a:extLst>
          </p:cNvPr>
          <p:cNvGrpSpPr/>
          <p:nvPr/>
        </p:nvGrpSpPr>
        <p:grpSpPr>
          <a:xfrm>
            <a:off x="5001509" y="2060848"/>
            <a:ext cx="3987220" cy="3404095"/>
            <a:chOff x="4607496" y="1628800"/>
            <a:chExt cx="4824536" cy="4118955"/>
          </a:xfrm>
        </p:grpSpPr>
        <p:pic>
          <p:nvPicPr>
            <p:cNvPr id="5" name="Imagem 4">
              <a:extLst>
                <a:ext uri="{FF2B5EF4-FFF2-40B4-BE49-F238E27FC236}">
                  <a16:creationId xmlns:a16="http://schemas.microsoft.com/office/drawing/2014/main" id="{3474EEDB-8683-6A47-87E6-FF7508F7378A}"/>
                </a:ext>
              </a:extLst>
            </p:cNvPr>
            <p:cNvPicPr>
              <a:picLocks noChangeAspect="1"/>
            </p:cNvPicPr>
            <p:nvPr/>
          </p:nvPicPr>
          <p:blipFill>
            <a:blip r:embed="rId3"/>
            <a:stretch>
              <a:fillRect/>
            </a:stretch>
          </p:blipFill>
          <p:spPr>
            <a:xfrm>
              <a:off x="4607496" y="1628800"/>
              <a:ext cx="3670300" cy="3898900"/>
            </a:xfrm>
            <a:prstGeom prst="rect">
              <a:avLst/>
            </a:prstGeom>
          </p:spPr>
        </p:pic>
        <p:sp>
          <p:nvSpPr>
            <p:cNvPr id="6" name="Retângulo 5">
              <a:extLst>
                <a:ext uri="{FF2B5EF4-FFF2-40B4-BE49-F238E27FC236}">
                  <a16:creationId xmlns:a16="http://schemas.microsoft.com/office/drawing/2014/main" id="{4BDFA7FE-8BA3-1B41-8BF2-5D93C7AD6C86}"/>
                </a:ext>
              </a:extLst>
            </p:cNvPr>
            <p:cNvSpPr/>
            <p:nvPr/>
          </p:nvSpPr>
          <p:spPr>
            <a:xfrm>
              <a:off x="4860032" y="5501534"/>
              <a:ext cx="4572000" cy="246221"/>
            </a:xfrm>
            <a:prstGeom prst="rect">
              <a:avLst/>
            </a:prstGeom>
          </p:spPr>
          <p:txBody>
            <a:bodyPr>
              <a:spAutoFit/>
            </a:bodyPr>
            <a:lstStyle/>
            <a:p>
              <a:r>
                <a:rPr lang="pt-BR" sz="1000" dirty="0">
                  <a:hlinkClick r:id="rId4"/>
                </a:rPr>
                <a:t>http://www.wikiwand.com/en/Octant_(solid_geometry)</a:t>
              </a:r>
              <a:endParaRPr lang="pt-BR" sz="1000" dirty="0"/>
            </a:p>
          </p:txBody>
        </p:sp>
      </p:grpSp>
      <p:pic>
        <p:nvPicPr>
          <p:cNvPr id="17" name="Imagem 16">
            <a:extLst>
              <a:ext uri="{FF2B5EF4-FFF2-40B4-BE49-F238E27FC236}">
                <a16:creationId xmlns:a16="http://schemas.microsoft.com/office/drawing/2014/main" id="{C505C276-52B6-184A-83E2-3E91B956B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5539" y="1340768"/>
            <a:ext cx="3806562" cy="2176479"/>
          </a:xfrm>
          <a:prstGeom prst="rect">
            <a:avLst/>
          </a:prstGeom>
        </p:spPr>
      </p:pic>
      <p:pic>
        <p:nvPicPr>
          <p:cNvPr id="19" name="Imagem 18">
            <a:extLst>
              <a:ext uri="{FF2B5EF4-FFF2-40B4-BE49-F238E27FC236}">
                <a16:creationId xmlns:a16="http://schemas.microsoft.com/office/drawing/2014/main" id="{FA94554B-79A8-9148-B2C3-054A7D8B58D9}"/>
              </a:ext>
            </a:extLst>
          </p:cNvPr>
          <p:cNvPicPr>
            <a:picLocks noChangeAspect="1"/>
          </p:cNvPicPr>
          <p:nvPr/>
        </p:nvPicPr>
        <p:blipFill rotWithShape="1">
          <a:blip r:embed="rId6">
            <a:extLst>
              <a:ext uri="{28A0092B-C50C-407E-A947-70E740481C1C}">
                <a14:useLocalDpi xmlns:a14="http://schemas.microsoft.com/office/drawing/2010/main" val="0"/>
              </a:ext>
            </a:extLst>
          </a:blip>
          <a:srcRect r="66459" b="24869"/>
          <a:stretch/>
        </p:blipFill>
        <p:spPr>
          <a:xfrm>
            <a:off x="1109333" y="3416897"/>
            <a:ext cx="2464293" cy="3075423"/>
          </a:xfrm>
          <a:prstGeom prst="rect">
            <a:avLst/>
          </a:prstGeom>
        </p:spPr>
      </p:pic>
    </p:spTree>
    <p:extLst>
      <p:ext uri="{BB962C8B-B14F-4D97-AF65-F5344CB8AC3E}">
        <p14:creationId xmlns:p14="http://schemas.microsoft.com/office/powerpoint/2010/main" val="41995782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pt-BR" altLang="ko-KR" sz="4000" dirty="0">
                <a:solidFill>
                  <a:schemeClr val="accent2"/>
                </a:solidFill>
              </a:rPr>
              <a:t>Contratações Públicas Brasileira Federais</a:t>
            </a:r>
            <a:endParaRPr lang="ko-KR" altLang="en-US" sz="4000" dirty="0">
              <a:solidFill>
                <a:schemeClr val="accent2"/>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Serviços</a:t>
            </a:r>
            <a:r>
              <a:rPr lang="en-US" altLang="ko-KR" sz="2000" dirty="0">
                <a:solidFill>
                  <a:srgbClr val="C0504D"/>
                </a:solidFill>
              </a:rPr>
              <a:t> de </a:t>
            </a:r>
            <a:r>
              <a:rPr lang="en-US" altLang="ko-KR" sz="2000" dirty="0" err="1">
                <a:solidFill>
                  <a:srgbClr val="C0504D"/>
                </a:solidFill>
              </a:rPr>
              <a:t>Desenvolvimento</a:t>
            </a:r>
            <a:r>
              <a:rPr lang="en-US" altLang="ko-KR" sz="2000" dirty="0">
                <a:solidFill>
                  <a:srgbClr val="C0504D"/>
                </a:solidFill>
              </a:rPr>
              <a:t> de </a:t>
            </a:r>
            <a:r>
              <a:rPr lang="en-US" altLang="ko-KR" sz="2000" dirty="0" err="1">
                <a:solidFill>
                  <a:srgbClr val="C0504D"/>
                </a:solidFill>
              </a:rPr>
              <a:t>Sistemas</a:t>
            </a:r>
            <a:endParaRPr lang="en-US" altLang="ko-KR" sz="2000" dirty="0">
              <a:solidFill>
                <a:srgbClr val="C0504D"/>
              </a:solidFill>
            </a:endParaRPr>
          </a:p>
          <a:p>
            <a:pPr algn="ctr"/>
            <a:endParaRPr lang="en-US" altLang="ko-KR" sz="2000" dirty="0">
              <a:solidFill>
                <a:srgbClr val="C0504D"/>
              </a:solidFill>
            </a:endParaRPr>
          </a:p>
        </p:txBody>
      </p:sp>
      <p:sp>
        <p:nvSpPr>
          <p:cNvPr id="9" name="Content Placeholder 13">
            <a:extLst>
              <a:ext uri="{FF2B5EF4-FFF2-40B4-BE49-F238E27FC236}">
                <a16:creationId xmlns:a16="http://schemas.microsoft.com/office/drawing/2014/main" id="{EBD17E0F-479F-0442-A897-0C24A74DF695}"/>
              </a:ext>
            </a:extLst>
          </p:cNvPr>
          <p:cNvSpPr>
            <a:spLocks noGrp="1"/>
          </p:cNvSpPr>
          <p:nvPr>
            <p:ph idx="1"/>
          </p:nvPr>
        </p:nvSpPr>
        <p:spPr>
          <a:xfrm>
            <a:off x="457200" y="1412777"/>
            <a:ext cx="8229600" cy="1728192"/>
          </a:xfrm>
        </p:spPr>
        <p:txBody>
          <a:bodyPr>
            <a:normAutofit fontScale="55000" lnSpcReduction="20000"/>
          </a:bodyPr>
          <a:lstStyle/>
          <a:p>
            <a:r>
              <a:rPr lang="pt-BR" dirty="0"/>
              <a:t>Lei Nº 8.666, de 21 de Junho de 1993 (Lei8666, 1993)</a:t>
            </a:r>
          </a:p>
          <a:p>
            <a:pPr lvl="1"/>
            <a:r>
              <a:rPr lang="pt-BR" dirty="0"/>
              <a:t>Regulamenta o art. 37, inciso XXI, da Constituição Federal, institui normas para licitações e contratos da Administração Pública e dá outras providências.</a:t>
            </a:r>
          </a:p>
          <a:p>
            <a:r>
              <a:rPr lang="pt-BR" dirty="0"/>
              <a:t>Instrução Normativa N</a:t>
            </a:r>
            <a:r>
              <a:rPr lang="pt-BR" dirty="0" err="1"/>
              <a:t>°</a:t>
            </a:r>
            <a:r>
              <a:rPr lang="pt-BR" dirty="0"/>
              <a:t> 4, de 11 de Setembro de 2014 (IN04, 2010)</a:t>
            </a:r>
          </a:p>
          <a:p>
            <a:pPr lvl="1"/>
            <a:r>
              <a:rPr lang="pt-BR" dirty="0"/>
              <a:t>Dispõe sobre o processo de contratação de Soluções de Tecnologia da Informação pelos órgãos integrantes do Sistema de Administração de Recursos de Tecnologia da Informação e Informática (SISP) do Poder Executivo Federal.</a:t>
            </a:r>
          </a:p>
        </p:txBody>
      </p:sp>
      <p:grpSp>
        <p:nvGrpSpPr>
          <p:cNvPr id="2" name="Agrupar 1">
            <a:extLst>
              <a:ext uri="{FF2B5EF4-FFF2-40B4-BE49-F238E27FC236}">
                <a16:creationId xmlns:a16="http://schemas.microsoft.com/office/drawing/2014/main" id="{D64999DD-0CBD-8942-8A52-3B15552C5DB9}"/>
              </a:ext>
            </a:extLst>
          </p:cNvPr>
          <p:cNvGrpSpPr/>
          <p:nvPr/>
        </p:nvGrpSpPr>
        <p:grpSpPr>
          <a:xfrm>
            <a:off x="1588849" y="2996952"/>
            <a:ext cx="6037293" cy="3278875"/>
            <a:chOff x="1588849" y="2996952"/>
            <a:chExt cx="6037293" cy="3278875"/>
          </a:xfrm>
        </p:grpSpPr>
        <p:pic>
          <p:nvPicPr>
            <p:cNvPr id="3" name="Imagem 2">
              <a:extLst>
                <a:ext uri="{FF2B5EF4-FFF2-40B4-BE49-F238E27FC236}">
                  <a16:creationId xmlns:a16="http://schemas.microsoft.com/office/drawing/2014/main" id="{B532A6F4-ED69-DD41-9A6D-3564EA137A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849" y="2996952"/>
              <a:ext cx="6037293" cy="3278875"/>
            </a:xfrm>
            <a:prstGeom prst="rect">
              <a:avLst/>
            </a:prstGeom>
          </p:spPr>
        </p:pic>
        <p:sp>
          <p:nvSpPr>
            <p:cNvPr id="4" name="Retângulo 3">
              <a:extLst>
                <a:ext uri="{FF2B5EF4-FFF2-40B4-BE49-F238E27FC236}">
                  <a16:creationId xmlns:a16="http://schemas.microsoft.com/office/drawing/2014/main" id="{3FCB8394-79FC-0B4D-A41E-6FBD201C062D}"/>
                </a:ext>
              </a:extLst>
            </p:cNvPr>
            <p:cNvSpPr/>
            <p:nvPr/>
          </p:nvSpPr>
          <p:spPr>
            <a:xfrm>
              <a:off x="3419872" y="4299942"/>
              <a:ext cx="1584176" cy="18653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2395726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pt-BR" altLang="ko-KR" sz="4000" dirty="0">
                <a:solidFill>
                  <a:schemeClr val="accent2"/>
                </a:solidFill>
              </a:rPr>
              <a:t>Contratações Públicas Brasileira Federais</a:t>
            </a:r>
            <a:endParaRPr lang="ko-KR" altLang="en-US" sz="4000" dirty="0">
              <a:solidFill>
                <a:schemeClr val="accent2"/>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Serviços</a:t>
            </a:r>
            <a:r>
              <a:rPr lang="en-US" altLang="ko-KR" sz="2000" dirty="0">
                <a:solidFill>
                  <a:srgbClr val="C0504D"/>
                </a:solidFill>
              </a:rPr>
              <a:t> de </a:t>
            </a:r>
            <a:r>
              <a:rPr lang="en-US" altLang="ko-KR" sz="2000" dirty="0" err="1">
                <a:solidFill>
                  <a:srgbClr val="C0504D"/>
                </a:solidFill>
              </a:rPr>
              <a:t>Desenvolvimento</a:t>
            </a:r>
            <a:r>
              <a:rPr lang="en-US" altLang="ko-KR" sz="2000" dirty="0">
                <a:solidFill>
                  <a:srgbClr val="C0504D"/>
                </a:solidFill>
              </a:rPr>
              <a:t> de </a:t>
            </a:r>
            <a:r>
              <a:rPr lang="en-US" altLang="ko-KR" sz="2000" dirty="0" err="1">
                <a:solidFill>
                  <a:srgbClr val="C0504D"/>
                </a:solidFill>
              </a:rPr>
              <a:t>Sistemas</a:t>
            </a:r>
            <a:endParaRPr lang="en-US" altLang="ko-KR" sz="2000" dirty="0">
              <a:solidFill>
                <a:srgbClr val="C0504D"/>
              </a:solidFill>
            </a:endParaRPr>
          </a:p>
          <a:p>
            <a:pPr algn="ctr"/>
            <a:endParaRPr lang="en-US" altLang="ko-KR" sz="2000" dirty="0">
              <a:solidFill>
                <a:srgbClr val="C0504D"/>
              </a:solidFill>
            </a:endParaRPr>
          </a:p>
        </p:txBody>
      </p:sp>
      <p:sp>
        <p:nvSpPr>
          <p:cNvPr id="9" name="Content Placeholder 13">
            <a:extLst>
              <a:ext uri="{FF2B5EF4-FFF2-40B4-BE49-F238E27FC236}">
                <a16:creationId xmlns:a16="http://schemas.microsoft.com/office/drawing/2014/main" id="{EBD17E0F-479F-0442-A897-0C24A74DF695}"/>
              </a:ext>
            </a:extLst>
          </p:cNvPr>
          <p:cNvSpPr>
            <a:spLocks noGrp="1"/>
          </p:cNvSpPr>
          <p:nvPr>
            <p:ph idx="1"/>
          </p:nvPr>
        </p:nvSpPr>
        <p:spPr>
          <a:xfrm>
            <a:off x="457200" y="1340768"/>
            <a:ext cx="8229600" cy="2016223"/>
          </a:xfrm>
        </p:spPr>
        <p:txBody>
          <a:bodyPr>
            <a:normAutofit fontScale="55000" lnSpcReduction="20000"/>
          </a:bodyPr>
          <a:lstStyle/>
          <a:p>
            <a:r>
              <a:rPr lang="pt-BR" dirty="0"/>
              <a:t>Instrução Normativa N</a:t>
            </a:r>
            <a:r>
              <a:rPr lang="pt-BR" dirty="0" err="1"/>
              <a:t>°</a:t>
            </a:r>
            <a:r>
              <a:rPr lang="pt-BR" dirty="0"/>
              <a:t> 4, de 11 de Setembro de 2014 (IN04, 2010)</a:t>
            </a:r>
          </a:p>
          <a:p>
            <a:pPr lvl="1"/>
            <a:r>
              <a:rPr lang="pt-BR" u="sng" dirty="0"/>
              <a:t>Art. 31. A fase de Gestão do Contrato</a:t>
            </a:r>
          </a:p>
          <a:p>
            <a:pPr lvl="2"/>
            <a:r>
              <a:rPr lang="pt-BR" dirty="0"/>
              <a:t>Art. 32. Subseção </a:t>
            </a:r>
            <a:r>
              <a:rPr lang="pt-BR" dirty="0" err="1"/>
              <a:t>I</a:t>
            </a:r>
            <a:r>
              <a:rPr lang="pt-BR" dirty="0"/>
              <a:t> - Do início do contrato</a:t>
            </a:r>
          </a:p>
          <a:p>
            <a:pPr lvl="2"/>
            <a:r>
              <a:rPr lang="pt-BR" dirty="0"/>
              <a:t>Art. 33. Subseção II- Do encaminhamento formal de demandas (</a:t>
            </a:r>
            <a:r>
              <a:rPr lang="pt-BR" dirty="0" err="1"/>
              <a:t>OS’s</a:t>
            </a:r>
            <a:r>
              <a:rPr lang="pt-BR" dirty="0"/>
              <a:t>)</a:t>
            </a:r>
          </a:p>
          <a:p>
            <a:pPr marL="1371600" lvl="3" indent="0">
              <a:buNone/>
            </a:pPr>
            <a:r>
              <a:rPr lang="pt-BR" dirty="0"/>
              <a:t>Inciso II - o volume de serviços a serem realizados ou a quantidade de bens a serem fornecidos </a:t>
            </a:r>
            <a:r>
              <a:rPr lang="pt-BR" b="1" dirty="0"/>
              <a:t>segundo as métricas definidas em contrato</a:t>
            </a:r>
            <a:r>
              <a:rPr lang="pt-BR" dirty="0"/>
              <a:t>; </a:t>
            </a:r>
          </a:p>
          <a:p>
            <a:pPr lvl="2"/>
            <a:r>
              <a:rPr lang="pt-BR" dirty="0"/>
              <a:t>Art. 34. Subseção III - Do monitoramento da execução</a:t>
            </a:r>
          </a:p>
          <a:p>
            <a:pPr marL="1371600" lvl="3" indent="0">
              <a:buNone/>
            </a:pPr>
            <a:r>
              <a:rPr lang="pt-BR" dirty="0"/>
              <a:t>Inciso II - </a:t>
            </a:r>
            <a:r>
              <a:rPr lang="pt-BR" b="1" dirty="0"/>
              <a:t>avaliação da qualidade dos serviços </a:t>
            </a:r>
            <a:r>
              <a:rPr lang="pt-BR" dirty="0"/>
              <a:t>realizados ou dos bens entregues e justificativas, a partir da aplicação das Listas de Verificação e de acordo com os Critérios de Aceitação definidos em contrato, a cargo dos Fiscais Técnico  Requisitante do Contrato;</a:t>
            </a:r>
          </a:p>
          <a:p>
            <a:pPr lvl="2"/>
            <a:endParaRPr lang="pt-BR" dirty="0"/>
          </a:p>
          <a:p>
            <a:pPr lvl="2"/>
            <a:endParaRPr lang="pt-BR" dirty="0"/>
          </a:p>
        </p:txBody>
      </p:sp>
      <p:grpSp>
        <p:nvGrpSpPr>
          <p:cNvPr id="2" name="Agrupar 1">
            <a:extLst>
              <a:ext uri="{FF2B5EF4-FFF2-40B4-BE49-F238E27FC236}">
                <a16:creationId xmlns:a16="http://schemas.microsoft.com/office/drawing/2014/main" id="{7A0BD30C-0B19-E74F-B4E1-1616F57FF2EE}"/>
              </a:ext>
            </a:extLst>
          </p:cNvPr>
          <p:cNvGrpSpPr/>
          <p:nvPr/>
        </p:nvGrpSpPr>
        <p:grpSpPr>
          <a:xfrm>
            <a:off x="92267" y="3302638"/>
            <a:ext cx="8809188" cy="2934674"/>
            <a:chOff x="92267" y="3302638"/>
            <a:chExt cx="8809188" cy="2934674"/>
          </a:xfrm>
        </p:grpSpPr>
        <p:pic>
          <p:nvPicPr>
            <p:cNvPr id="5" name="Imagem 4">
              <a:extLst>
                <a:ext uri="{FF2B5EF4-FFF2-40B4-BE49-F238E27FC236}">
                  <a16:creationId xmlns:a16="http://schemas.microsoft.com/office/drawing/2014/main" id="{0CBB6BE7-720D-DF40-AB5A-081C4CD3F753}"/>
                </a:ext>
              </a:extLst>
            </p:cNvPr>
            <p:cNvPicPr>
              <a:picLocks noChangeAspect="1"/>
            </p:cNvPicPr>
            <p:nvPr/>
          </p:nvPicPr>
          <p:blipFill rotWithShape="1">
            <a:blip r:embed="rId3">
              <a:extLst>
                <a:ext uri="{28A0092B-C50C-407E-A947-70E740481C1C}">
                  <a14:useLocalDpi xmlns:a14="http://schemas.microsoft.com/office/drawing/2010/main" val="0"/>
                </a:ext>
              </a:extLst>
            </a:blip>
            <a:srcRect b="67850"/>
            <a:stretch/>
          </p:blipFill>
          <p:spPr>
            <a:xfrm>
              <a:off x="92267" y="3302638"/>
              <a:ext cx="8809188" cy="2934674"/>
            </a:xfrm>
            <a:prstGeom prst="rect">
              <a:avLst/>
            </a:prstGeom>
          </p:spPr>
        </p:pic>
        <p:sp>
          <p:nvSpPr>
            <p:cNvPr id="12" name="Oval 11">
              <a:extLst>
                <a:ext uri="{FF2B5EF4-FFF2-40B4-BE49-F238E27FC236}">
                  <a16:creationId xmlns:a16="http://schemas.microsoft.com/office/drawing/2014/main" id="{AC32D820-B7FB-184E-8548-D6374339CF09}"/>
                </a:ext>
              </a:extLst>
            </p:cNvPr>
            <p:cNvSpPr/>
            <p:nvPr/>
          </p:nvSpPr>
          <p:spPr>
            <a:xfrm>
              <a:off x="1475656" y="4581128"/>
              <a:ext cx="712878" cy="6336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2277916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11" name="Content Placeholder 13">
            <a:extLst>
              <a:ext uri="{FF2B5EF4-FFF2-40B4-BE49-F238E27FC236}">
                <a16:creationId xmlns:a16="http://schemas.microsoft.com/office/drawing/2014/main" id="{91B9E587-D639-B24A-8640-47ABFC526B4D}"/>
              </a:ext>
            </a:extLst>
          </p:cNvPr>
          <p:cNvSpPr>
            <a:spLocks noGrp="1"/>
          </p:cNvSpPr>
          <p:nvPr>
            <p:ph idx="1"/>
          </p:nvPr>
        </p:nvSpPr>
        <p:spPr>
          <a:xfrm>
            <a:off x="457200" y="987574"/>
            <a:ext cx="8229600" cy="4951165"/>
          </a:xfrm>
        </p:spPr>
        <p:txBody>
          <a:bodyPr>
            <a:normAutofit fontScale="92500" lnSpcReduction="10000"/>
          </a:bodyPr>
          <a:lstStyle/>
          <a:p>
            <a:pPr algn="just"/>
            <a:r>
              <a:rPr lang="pt-BR" dirty="0"/>
              <a:t>Considerando:</a:t>
            </a:r>
          </a:p>
          <a:p>
            <a:pPr lvl="1" algn="just"/>
            <a:r>
              <a:rPr lang="pt-BR" dirty="0"/>
              <a:t>A motivação;</a:t>
            </a:r>
          </a:p>
          <a:p>
            <a:pPr lvl="1" algn="just"/>
            <a:r>
              <a:rPr lang="pt-BR" dirty="0"/>
              <a:t>A revisão da literatura e trabalhos relacionados;</a:t>
            </a:r>
          </a:p>
          <a:p>
            <a:pPr lvl="1" algn="just"/>
            <a:r>
              <a:rPr lang="pt-BR" dirty="0"/>
              <a:t>O problema em aberto;</a:t>
            </a:r>
          </a:p>
          <a:p>
            <a:pPr lvl="1" algn="just"/>
            <a:r>
              <a:rPr lang="pt-BR" dirty="0"/>
              <a:t>O objetivo desta pesquisa e;</a:t>
            </a:r>
          </a:p>
          <a:p>
            <a:pPr lvl="1" algn="just"/>
            <a:r>
              <a:rPr lang="pt-BR" dirty="0"/>
              <a:t>O contexto.</a:t>
            </a:r>
          </a:p>
          <a:p>
            <a:pPr lvl="1" algn="just"/>
            <a:endParaRPr lang="pt-BR" dirty="0"/>
          </a:p>
          <a:p>
            <a:pPr algn="just"/>
            <a:r>
              <a:rPr lang="pt-BR" dirty="0"/>
              <a:t>Apresentamos a seguir:</a:t>
            </a:r>
          </a:p>
          <a:p>
            <a:pPr lvl="1" algn="just"/>
            <a:r>
              <a:rPr lang="pt-BR" dirty="0"/>
              <a:t> a proposta</a:t>
            </a:r>
          </a:p>
          <a:p>
            <a:pPr lvl="1" algn="just"/>
            <a:r>
              <a:rPr lang="pt-BR" dirty="0"/>
              <a:t>o estudo observacional que permitiu explorar a viabilidade da ideia.</a:t>
            </a:r>
          </a:p>
        </p:txBody>
      </p:sp>
      <p:sp>
        <p:nvSpPr>
          <p:cNvPr id="10" name="Text Placeholder 2">
            <a:extLst>
              <a:ext uri="{FF2B5EF4-FFF2-40B4-BE49-F238E27FC236}">
                <a16:creationId xmlns:a16="http://schemas.microsoft.com/office/drawing/2014/main" id="{10E76594-524C-6241-A0AB-1185CCA7A0AB}"/>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sz="2000" dirty="0">
              <a:solidFill>
                <a:srgbClr val="C0504D"/>
              </a:solidFill>
            </a:endParaRPr>
          </a:p>
        </p:txBody>
      </p:sp>
      <p:sp>
        <p:nvSpPr>
          <p:cNvPr id="7" name="Text Placeholder 1">
            <a:extLst>
              <a:ext uri="{FF2B5EF4-FFF2-40B4-BE49-F238E27FC236}">
                <a16:creationId xmlns:a16="http://schemas.microsoft.com/office/drawing/2014/main" id="{12F4ACFF-B2A3-9E41-9D38-D4EE4920BEA8}"/>
              </a:ext>
            </a:extLst>
          </p:cNvPr>
          <p:cNvSpPr txBox="1">
            <a:spLocks/>
          </p:cNvSpPr>
          <p:nvPr/>
        </p:nvSpPr>
        <p:spPr>
          <a:xfrm>
            <a:off x="0" y="1234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a:solidFill>
                  <a:schemeClr val="accent2"/>
                </a:solidFill>
              </a:rPr>
              <a:t>A </a:t>
            </a:r>
            <a:r>
              <a:rPr lang="en-US" altLang="ko-KR" sz="4000" dirty="0" err="1">
                <a:solidFill>
                  <a:schemeClr val="accent2"/>
                </a:solidFill>
              </a:rPr>
              <a:t>Proposta</a:t>
            </a:r>
            <a:endParaRPr lang="en-US" altLang="ko-KR" sz="4000" dirty="0">
              <a:solidFill>
                <a:schemeClr val="accent2"/>
              </a:solidFill>
            </a:endParaRPr>
          </a:p>
        </p:txBody>
      </p:sp>
    </p:spTree>
    <p:extLst>
      <p:ext uri="{BB962C8B-B14F-4D97-AF65-F5344CB8AC3E}">
        <p14:creationId xmlns:p14="http://schemas.microsoft.com/office/powerpoint/2010/main" val="18712280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2"/>
          <p:cNvSpPr txBox="1">
            <a:spLocks/>
          </p:cNvSpPr>
          <p:nvPr/>
        </p:nvSpPr>
        <p:spPr>
          <a:xfrm>
            <a:off x="10964" y="5782568"/>
            <a:ext cx="8017420" cy="526752"/>
          </a:xfrm>
          <a:prstGeom prst="rect">
            <a:avLst/>
          </a:prstGeom>
        </p:spPr>
        <p:txBody>
          <a:bodyPr/>
          <a:lstStyle>
            <a:lvl1pPr marL="342900" indent="-342900" algn="l" rtl="0" fontAlgn="base">
              <a:spcBef>
                <a:spcPct val="20000"/>
              </a:spcBef>
              <a:spcAft>
                <a:spcPct val="0"/>
              </a:spcAft>
              <a:buFont typeface="Arial" charset="0"/>
              <a:buChar char="•"/>
              <a:defRPr sz="3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a:solidFill>
                  <a:schemeClr val="tx1"/>
                </a:solidFill>
                <a:latin typeface="+mn-lt"/>
              </a:defRPr>
            </a:lvl2pPr>
            <a:lvl3pPr marL="1143000" indent="-228600" algn="l" rtl="0" fontAlgn="base">
              <a:spcBef>
                <a:spcPct val="20000"/>
              </a:spcBef>
              <a:spcAft>
                <a:spcPct val="0"/>
              </a:spcAft>
              <a:buFont typeface="Arial" charset="0"/>
              <a:buChar char="•"/>
              <a:defRPr sz="2400">
                <a:solidFill>
                  <a:schemeClr val="tx1"/>
                </a:solidFill>
                <a:latin typeface="+mn-lt"/>
              </a:defRPr>
            </a:lvl3pPr>
            <a:lvl4pPr marL="1600200" indent="-228600" algn="l" rtl="0" fontAlgn="base">
              <a:spcBef>
                <a:spcPct val="20000"/>
              </a:spcBef>
              <a:spcAft>
                <a:spcPct val="0"/>
              </a:spcAft>
              <a:buFont typeface="Arial" charset="0"/>
              <a:buChar char="–"/>
              <a:defRPr sz="2000">
                <a:solidFill>
                  <a:schemeClr val="tx1"/>
                </a:solidFill>
                <a:latin typeface="+mn-lt"/>
              </a:defRPr>
            </a:lvl4pPr>
            <a:lvl5pPr marL="2057400" indent="-228600" algn="l" rtl="0" fontAlgn="base">
              <a:spcBef>
                <a:spcPct val="20000"/>
              </a:spcBef>
              <a:spcAft>
                <a:spcPct val="0"/>
              </a:spcAft>
              <a:buFont typeface="Arial" charset="0"/>
              <a:buChar char="»"/>
              <a:defRPr sz="2000">
                <a:solidFill>
                  <a:schemeClr val="tx1"/>
                </a:solidFill>
                <a:latin typeface="+mn-lt"/>
              </a:defRPr>
            </a:lvl5pPr>
            <a:lvl6pPr marL="2514600" indent="-228600" algn="l" rtl="0" fontAlgn="base">
              <a:spcBef>
                <a:spcPct val="20000"/>
              </a:spcBef>
              <a:spcAft>
                <a:spcPct val="0"/>
              </a:spcAft>
              <a:buFont typeface="Arial" charset="0"/>
              <a:buChar char="»"/>
              <a:defRPr sz="2000">
                <a:solidFill>
                  <a:schemeClr val="tx1"/>
                </a:solidFill>
                <a:latin typeface="+mn-lt"/>
              </a:defRPr>
            </a:lvl6pPr>
            <a:lvl7pPr marL="2971800" indent="-228600" algn="l" rtl="0" fontAlgn="base">
              <a:spcBef>
                <a:spcPct val="20000"/>
              </a:spcBef>
              <a:spcAft>
                <a:spcPct val="0"/>
              </a:spcAft>
              <a:buFont typeface="Arial" charset="0"/>
              <a:buChar char="»"/>
              <a:defRPr sz="2000">
                <a:solidFill>
                  <a:schemeClr val="tx1"/>
                </a:solidFill>
                <a:latin typeface="+mn-lt"/>
              </a:defRPr>
            </a:lvl7pPr>
            <a:lvl8pPr marL="3429000" indent="-228600" algn="l" rtl="0" fontAlgn="base">
              <a:spcBef>
                <a:spcPct val="20000"/>
              </a:spcBef>
              <a:spcAft>
                <a:spcPct val="0"/>
              </a:spcAft>
              <a:buFont typeface="Arial" charset="0"/>
              <a:buChar char="»"/>
              <a:defRPr sz="2000">
                <a:solidFill>
                  <a:schemeClr val="tx1"/>
                </a:solidFill>
                <a:latin typeface="+mn-lt"/>
              </a:defRPr>
            </a:lvl8pPr>
            <a:lvl9pPr marL="3886200" indent="-228600" algn="l" rtl="0" fontAlgn="base">
              <a:spcBef>
                <a:spcPct val="20000"/>
              </a:spcBef>
              <a:spcAft>
                <a:spcPct val="0"/>
              </a:spcAft>
              <a:buFont typeface="Arial" charset="0"/>
              <a:buChar char="»"/>
              <a:defRPr sz="2000">
                <a:solidFill>
                  <a:schemeClr val="tx1"/>
                </a:solidFill>
                <a:latin typeface="+mn-lt"/>
              </a:defRPr>
            </a:lvl9pPr>
          </a:lstStyle>
          <a:p>
            <a:pPr marL="0" indent="0" algn="ctr">
              <a:buNone/>
            </a:pPr>
            <a:r>
              <a:rPr lang="en-US" sz="2000" dirty="0"/>
              <a:t>( para </a:t>
            </a:r>
            <a:r>
              <a:rPr lang="en-US" sz="2000" dirty="0" err="1"/>
              <a:t>uma</a:t>
            </a:r>
            <a:r>
              <a:rPr lang="en-US" sz="2000" dirty="0"/>
              <a:t> </a:t>
            </a:r>
            <a:r>
              <a:rPr lang="en-US" sz="2000" dirty="0" err="1"/>
              <a:t>versão</a:t>
            </a:r>
            <a:r>
              <a:rPr lang="en-US" sz="2000" dirty="0"/>
              <a:t> de </a:t>
            </a:r>
            <a:r>
              <a:rPr lang="en-US" sz="2000" dirty="0" err="1"/>
              <a:t>produto</a:t>
            </a:r>
            <a:r>
              <a:rPr lang="en-US" sz="2000" dirty="0"/>
              <a:t> )</a:t>
            </a:r>
          </a:p>
        </p:txBody>
      </p:sp>
      <p:sp>
        <p:nvSpPr>
          <p:cNvPr id="14" name="TextBox 13"/>
          <p:cNvSpPr txBox="1"/>
          <p:nvPr/>
        </p:nvSpPr>
        <p:spPr>
          <a:xfrm>
            <a:off x="128712" y="1300510"/>
            <a:ext cx="267378" cy="4247317"/>
          </a:xfrm>
          <a:prstGeom prst="rect">
            <a:avLst/>
          </a:prstGeom>
          <a:solidFill>
            <a:srgbClr val="F2A40D"/>
          </a:solidFill>
        </p:spPr>
        <p:txBody>
          <a:bodyPr wrap="square" rtlCol="0">
            <a:spAutoFit/>
          </a:bodyPr>
          <a:lstStyle/>
          <a:p>
            <a:r>
              <a:rPr lang="en-US" err="1">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a:cs typeface="Calibri"/>
              </a:rPr>
              <a:t>Measuresoftgram</a:t>
            </a:r>
            <a:endParaRPr lang="en-US">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a:cs typeface="Calibri"/>
            </a:endParaRPr>
          </a:p>
        </p:txBody>
      </p:sp>
      <p:pic>
        <p:nvPicPr>
          <p:cNvPr id="15" name="Picture 14"/>
          <p:cNvPicPr>
            <a:picLocks noChangeAspect="1"/>
          </p:cNvPicPr>
          <p:nvPr/>
        </p:nvPicPr>
        <p:blipFill rotWithShape="1">
          <a:blip r:embed="rId2"/>
          <a:srcRect l="5438" t="19813" r="14048" b="9426"/>
          <a:stretch/>
        </p:blipFill>
        <p:spPr>
          <a:xfrm>
            <a:off x="8070676" y="3918198"/>
            <a:ext cx="1046617" cy="367141"/>
          </a:xfrm>
          <a:prstGeom prst="rect">
            <a:avLst/>
          </a:prstGeom>
        </p:spPr>
      </p:pic>
      <p:sp>
        <p:nvSpPr>
          <p:cNvPr id="16" name="TextBox 15"/>
          <p:cNvSpPr txBox="1"/>
          <p:nvPr/>
        </p:nvSpPr>
        <p:spPr>
          <a:xfrm>
            <a:off x="6879515" y="3166045"/>
            <a:ext cx="1188147" cy="553998"/>
          </a:xfrm>
          <a:prstGeom prst="rect">
            <a:avLst/>
          </a:prstGeom>
          <a:noFill/>
        </p:spPr>
        <p:txBody>
          <a:bodyPr wrap="none" rtlCol="0">
            <a:spAutoFit/>
          </a:bodyPr>
          <a:lstStyle/>
          <a:p>
            <a:pPr algn="ctr"/>
            <a:r>
              <a:rPr lang="en-US" sz="1000" b="1" dirty="0" err="1"/>
              <a:t>provê</a:t>
            </a:r>
            <a:r>
              <a:rPr lang="en-US" sz="1000" b="1" dirty="0"/>
              <a:t> </a:t>
            </a:r>
            <a:r>
              <a:rPr lang="en-US" sz="1000" b="1" dirty="0" err="1"/>
              <a:t>suporte</a:t>
            </a:r>
            <a:r>
              <a:rPr lang="en-US" sz="1000" b="1" dirty="0"/>
              <a:t> </a:t>
            </a:r>
          </a:p>
          <a:p>
            <a:pPr algn="ctr"/>
            <a:endParaRPr lang="en-US" sz="1000" b="1" dirty="0"/>
          </a:p>
          <a:p>
            <a:pPr algn="ctr"/>
            <a:r>
              <a:rPr lang="en-US" sz="1000" b="1" dirty="0" err="1"/>
              <a:t>tomada-decisão</a:t>
            </a:r>
            <a:endParaRPr lang="en-US" sz="1000" b="1" dirty="0"/>
          </a:p>
        </p:txBody>
      </p:sp>
      <p:sp>
        <p:nvSpPr>
          <p:cNvPr id="17" name="TextBox 16"/>
          <p:cNvSpPr txBox="1"/>
          <p:nvPr/>
        </p:nvSpPr>
        <p:spPr>
          <a:xfrm>
            <a:off x="8197329" y="4229749"/>
            <a:ext cx="819456" cy="430887"/>
          </a:xfrm>
          <a:prstGeom prst="rect">
            <a:avLst/>
          </a:prstGeom>
          <a:noFill/>
        </p:spPr>
        <p:txBody>
          <a:bodyPr wrap="none" rtlCol="0">
            <a:spAutoFit/>
          </a:bodyPr>
          <a:lstStyle/>
          <a:p>
            <a:pPr algn="ctr"/>
            <a:r>
              <a:rPr lang="en-US" sz="1100" b="1" dirty="0" err="1"/>
              <a:t>Aceite</a:t>
            </a:r>
            <a:r>
              <a:rPr lang="en-US" sz="1100" b="1" dirty="0"/>
              <a:t> do</a:t>
            </a:r>
          </a:p>
          <a:p>
            <a:pPr algn="ctr"/>
            <a:r>
              <a:rPr lang="en-US" sz="1100" b="1" dirty="0"/>
              <a:t>Release</a:t>
            </a:r>
          </a:p>
        </p:txBody>
      </p:sp>
      <p:cxnSp>
        <p:nvCxnSpPr>
          <p:cNvPr id="18" name="Elbow Connector 17"/>
          <p:cNvCxnSpPr/>
          <p:nvPr/>
        </p:nvCxnSpPr>
        <p:spPr>
          <a:xfrm>
            <a:off x="7056921" y="3447666"/>
            <a:ext cx="829779" cy="3"/>
          </a:xfrm>
          <a:prstGeom prst="bentConnector3">
            <a:avLst>
              <a:gd name="adj1" fmla="val 50000"/>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19" name="Picture 18" descr="Releases packs.png"/>
          <p:cNvPicPr>
            <a:picLocks noChangeAspect="1"/>
          </p:cNvPicPr>
          <p:nvPr/>
        </p:nvPicPr>
        <p:blipFill rotWithShape="1">
          <a:blip r:embed="rId3">
            <a:extLst>
              <a:ext uri="{28A0092B-C50C-407E-A947-70E740481C1C}">
                <a14:useLocalDpi xmlns:a14="http://schemas.microsoft.com/office/drawing/2010/main" val="0"/>
              </a:ext>
            </a:extLst>
          </a:blip>
          <a:srcRect l="42167" t="20456" r="50308" b="7670"/>
          <a:stretch/>
        </p:blipFill>
        <p:spPr>
          <a:xfrm>
            <a:off x="8085640" y="3089855"/>
            <a:ext cx="1048109" cy="808541"/>
          </a:xfrm>
          <a:prstGeom prst="rect">
            <a:avLst/>
          </a:prstGeom>
        </p:spPr>
      </p:pic>
      <p:pic>
        <p:nvPicPr>
          <p:cNvPr id="20" name="Picture 19"/>
          <p:cNvPicPr>
            <a:picLocks noChangeAspect="1"/>
          </p:cNvPicPr>
          <p:nvPr/>
        </p:nvPicPr>
        <p:blipFill>
          <a:blip r:embed="rId4"/>
          <a:stretch>
            <a:fillRect/>
          </a:stretch>
        </p:blipFill>
        <p:spPr>
          <a:xfrm>
            <a:off x="631678" y="1059296"/>
            <a:ext cx="6283559" cy="4675909"/>
          </a:xfrm>
          <a:prstGeom prst="rect">
            <a:avLst/>
          </a:prstGeom>
        </p:spPr>
      </p:pic>
      <p:sp>
        <p:nvSpPr>
          <p:cNvPr id="22" name="Text Placeholder 1"/>
          <p:cNvSpPr txBox="1">
            <a:spLocks/>
          </p:cNvSpPr>
          <p:nvPr/>
        </p:nvSpPr>
        <p:spPr>
          <a:xfrm>
            <a:off x="0" y="1234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a:solidFill>
                  <a:schemeClr val="accent2"/>
                </a:solidFill>
              </a:rPr>
              <a:t>A </a:t>
            </a:r>
            <a:r>
              <a:rPr lang="en-US" altLang="ko-KR" sz="4000" dirty="0" err="1">
                <a:solidFill>
                  <a:schemeClr val="accent2"/>
                </a:solidFill>
              </a:rPr>
              <a:t>ideia</a:t>
            </a:r>
            <a:r>
              <a:rPr lang="en-US" altLang="ko-KR" sz="4000" dirty="0">
                <a:solidFill>
                  <a:schemeClr val="accent2"/>
                </a:solidFill>
              </a:rPr>
              <a:t> </a:t>
            </a:r>
            <a:r>
              <a:rPr lang="en-US" altLang="ko-KR" sz="4000" dirty="0" err="1">
                <a:solidFill>
                  <a:schemeClr val="accent2"/>
                </a:solidFill>
              </a:rPr>
              <a:t>Geral</a:t>
            </a:r>
            <a:r>
              <a:rPr lang="en-US" altLang="ko-KR" sz="4000" dirty="0">
                <a:solidFill>
                  <a:schemeClr val="accent2"/>
                </a:solidFill>
              </a:rPr>
              <a:t> da </a:t>
            </a:r>
            <a:r>
              <a:rPr lang="en-US" altLang="ko-KR" sz="4000" dirty="0" err="1">
                <a:solidFill>
                  <a:schemeClr val="accent2"/>
                </a:solidFill>
              </a:rPr>
              <a:t>Proposta</a:t>
            </a:r>
            <a:endParaRPr lang="en-US" altLang="ko-KR" sz="4000" dirty="0">
              <a:solidFill>
                <a:schemeClr val="accent2"/>
              </a:solidFill>
            </a:endParaRPr>
          </a:p>
        </p:txBody>
      </p:sp>
    </p:spTree>
    <p:extLst>
      <p:ext uri="{BB962C8B-B14F-4D97-AF65-F5344CB8AC3E}">
        <p14:creationId xmlns:p14="http://schemas.microsoft.com/office/powerpoint/2010/main" val="1115748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1"/>
          <p:cNvSpPr txBox="1">
            <a:spLocks/>
          </p:cNvSpPr>
          <p:nvPr/>
        </p:nvSpPr>
        <p:spPr>
          <a:xfrm>
            <a:off x="0" y="1234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Equalizador</a:t>
            </a:r>
            <a:r>
              <a:rPr lang="en-US" altLang="ko-KR" sz="4000" dirty="0">
                <a:solidFill>
                  <a:schemeClr val="accent2"/>
                </a:solidFill>
              </a:rPr>
              <a:t> de </a:t>
            </a:r>
            <a:r>
              <a:rPr lang="en-US" altLang="ko-KR" sz="4000" dirty="0" err="1">
                <a:solidFill>
                  <a:schemeClr val="accent2"/>
                </a:solidFill>
              </a:rPr>
              <a:t>Qualidade</a:t>
            </a:r>
            <a:endParaRPr lang="en-US" altLang="ko-KR" sz="4000" dirty="0">
              <a:solidFill>
                <a:schemeClr val="accent2"/>
              </a:solidFill>
            </a:endParaRPr>
          </a:p>
        </p:txBody>
      </p:sp>
      <p:grpSp>
        <p:nvGrpSpPr>
          <p:cNvPr id="4" name="Group 3"/>
          <p:cNvGrpSpPr/>
          <p:nvPr/>
        </p:nvGrpSpPr>
        <p:grpSpPr>
          <a:xfrm>
            <a:off x="1155961" y="1709852"/>
            <a:ext cx="6511678" cy="1585628"/>
            <a:chOff x="409741" y="29026"/>
            <a:chExt cx="8357616" cy="3140618"/>
          </a:xfrm>
        </p:grpSpPr>
        <p:pic>
          <p:nvPicPr>
            <p:cNvPr id="5" name="Picture 4" descr="Relacionamento Caracteristicas 250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741" y="29026"/>
              <a:ext cx="8357616" cy="3140618"/>
            </a:xfrm>
            <a:prstGeom prst="rect">
              <a:avLst/>
            </a:prstGeom>
            <a:effectLst/>
          </p:spPr>
        </p:pic>
        <p:sp>
          <p:nvSpPr>
            <p:cNvPr id="6" name="Freeform 5"/>
            <p:cNvSpPr/>
            <p:nvPr/>
          </p:nvSpPr>
          <p:spPr>
            <a:xfrm>
              <a:off x="1324141" y="1219838"/>
              <a:ext cx="6881772" cy="909343"/>
            </a:xfrm>
            <a:custGeom>
              <a:avLst/>
              <a:gdLst>
                <a:gd name="connsiteX0" fmla="*/ 0 w 6881772"/>
                <a:gd name="connsiteY0" fmla="*/ 45743 h 909343"/>
                <a:gd name="connsiteX1" fmla="*/ 965200 w 6881772"/>
                <a:gd name="connsiteY1" fmla="*/ 464843 h 909343"/>
                <a:gd name="connsiteX2" fmla="*/ 1917700 w 6881772"/>
                <a:gd name="connsiteY2" fmla="*/ 20343 h 909343"/>
                <a:gd name="connsiteX3" fmla="*/ 2933700 w 6881772"/>
                <a:gd name="connsiteY3" fmla="*/ 452143 h 909343"/>
                <a:gd name="connsiteX4" fmla="*/ 3886200 w 6881772"/>
                <a:gd name="connsiteY4" fmla="*/ 7643 h 909343"/>
                <a:gd name="connsiteX5" fmla="*/ 4851400 w 6881772"/>
                <a:gd name="connsiteY5" fmla="*/ 909343 h 909343"/>
                <a:gd name="connsiteX6" fmla="*/ 5829300 w 6881772"/>
                <a:gd name="connsiteY6" fmla="*/ 7643 h 909343"/>
                <a:gd name="connsiteX7" fmla="*/ 6819900 w 6881772"/>
                <a:gd name="connsiteY7" fmla="*/ 490243 h 909343"/>
                <a:gd name="connsiteX8" fmla="*/ 6781800 w 6881772"/>
                <a:gd name="connsiteY8" fmla="*/ 477543 h 9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1772" h="909343">
                  <a:moveTo>
                    <a:pt x="0" y="45743"/>
                  </a:moveTo>
                  <a:cubicBezTo>
                    <a:pt x="322791" y="257409"/>
                    <a:pt x="645583" y="469076"/>
                    <a:pt x="965200" y="464843"/>
                  </a:cubicBezTo>
                  <a:cubicBezTo>
                    <a:pt x="1284817" y="460610"/>
                    <a:pt x="1589617" y="22460"/>
                    <a:pt x="1917700" y="20343"/>
                  </a:cubicBezTo>
                  <a:cubicBezTo>
                    <a:pt x="2245783" y="18226"/>
                    <a:pt x="2605617" y="454260"/>
                    <a:pt x="2933700" y="452143"/>
                  </a:cubicBezTo>
                  <a:cubicBezTo>
                    <a:pt x="3261783" y="450026"/>
                    <a:pt x="3566583" y="-68557"/>
                    <a:pt x="3886200" y="7643"/>
                  </a:cubicBezTo>
                  <a:cubicBezTo>
                    <a:pt x="4205817" y="83843"/>
                    <a:pt x="4527550" y="909343"/>
                    <a:pt x="4851400" y="909343"/>
                  </a:cubicBezTo>
                  <a:cubicBezTo>
                    <a:pt x="5175250" y="909343"/>
                    <a:pt x="5501217" y="77493"/>
                    <a:pt x="5829300" y="7643"/>
                  </a:cubicBezTo>
                  <a:cubicBezTo>
                    <a:pt x="6157383" y="-62207"/>
                    <a:pt x="6661150" y="411926"/>
                    <a:pt x="6819900" y="490243"/>
                  </a:cubicBezTo>
                  <a:cubicBezTo>
                    <a:pt x="6978650" y="568560"/>
                    <a:pt x="6781800" y="477543"/>
                    <a:pt x="6781800" y="477543"/>
                  </a:cubicBezTo>
                </a:path>
              </a:pathLst>
            </a:cu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7" name="Group 6"/>
          <p:cNvGrpSpPr/>
          <p:nvPr/>
        </p:nvGrpSpPr>
        <p:grpSpPr>
          <a:xfrm>
            <a:off x="1155961" y="3905884"/>
            <a:ext cx="6511678" cy="1563488"/>
            <a:chOff x="409741" y="3605556"/>
            <a:chExt cx="8357616" cy="3096768"/>
          </a:xfrm>
        </p:grpSpPr>
        <p:pic>
          <p:nvPicPr>
            <p:cNvPr id="8" name="Picture 7" descr="modulador qualidad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741" y="3605556"/>
              <a:ext cx="8357616" cy="3096768"/>
            </a:xfrm>
            <a:prstGeom prst="rect">
              <a:avLst/>
            </a:prstGeom>
          </p:spPr>
        </p:pic>
        <p:sp>
          <p:nvSpPr>
            <p:cNvPr id="9" name="Freeform 8"/>
            <p:cNvSpPr/>
            <p:nvPr/>
          </p:nvSpPr>
          <p:spPr>
            <a:xfrm>
              <a:off x="1171741" y="4639313"/>
              <a:ext cx="6881772" cy="909343"/>
            </a:xfrm>
            <a:custGeom>
              <a:avLst/>
              <a:gdLst>
                <a:gd name="connsiteX0" fmla="*/ 0 w 6881772"/>
                <a:gd name="connsiteY0" fmla="*/ 45743 h 909343"/>
                <a:gd name="connsiteX1" fmla="*/ 965200 w 6881772"/>
                <a:gd name="connsiteY1" fmla="*/ 464843 h 909343"/>
                <a:gd name="connsiteX2" fmla="*/ 1917700 w 6881772"/>
                <a:gd name="connsiteY2" fmla="*/ 20343 h 909343"/>
                <a:gd name="connsiteX3" fmla="*/ 2933700 w 6881772"/>
                <a:gd name="connsiteY3" fmla="*/ 452143 h 909343"/>
                <a:gd name="connsiteX4" fmla="*/ 3886200 w 6881772"/>
                <a:gd name="connsiteY4" fmla="*/ 7643 h 909343"/>
                <a:gd name="connsiteX5" fmla="*/ 4851400 w 6881772"/>
                <a:gd name="connsiteY5" fmla="*/ 909343 h 909343"/>
                <a:gd name="connsiteX6" fmla="*/ 5829300 w 6881772"/>
                <a:gd name="connsiteY6" fmla="*/ 7643 h 909343"/>
                <a:gd name="connsiteX7" fmla="*/ 6819900 w 6881772"/>
                <a:gd name="connsiteY7" fmla="*/ 490243 h 909343"/>
                <a:gd name="connsiteX8" fmla="*/ 6781800 w 6881772"/>
                <a:gd name="connsiteY8" fmla="*/ 477543 h 9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1772" h="909343">
                  <a:moveTo>
                    <a:pt x="0" y="45743"/>
                  </a:moveTo>
                  <a:cubicBezTo>
                    <a:pt x="322791" y="257409"/>
                    <a:pt x="645583" y="469076"/>
                    <a:pt x="965200" y="464843"/>
                  </a:cubicBezTo>
                  <a:cubicBezTo>
                    <a:pt x="1284817" y="460610"/>
                    <a:pt x="1589617" y="22460"/>
                    <a:pt x="1917700" y="20343"/>
                  </a:cubicBezTo>
                  <a:cubicBezTo>
                    <a:pt x="2245783" y="18226"/>
                    <a:pt x="2605617" y="454260"/>
                    <a:pt x="2933700" y="452143"/>
                  </a:cubicBezTo>
                  <a:cubicBezTo>
                    <a:pt x="3261783" y="450026"/>
                    <a:pt x="3566583" y="-68557"/>
                    <a:pt x="3886200" y="7643"/>
                  </a:cubicBezTo>
                  <a:cubicBezTo>
                    <a:pt x="4205817" y="83843"/>
                    <a:pt x="4527550" y="909343"/>
                    <a:pt x="4851400" y="909343"/>
                  </a:cubicBezTo>
                  <a:cubicBezTo>
                    <a:pt x="5175250" y="909343"/>
                    <a:pt x="5501217" y="77493"/>
                    <a:pt x="5829300" y="7643"/>
                  </a:cubicBezTo>
                  <a:cubicBezTo>
                    <a:pt x="6157383" y="-62207"/>
                    <a:pt x="6661150" y="411926"/>
                    <a:pt x="6819900" y="490243"/>
                  </a:cubicBezTo>
                  <a:cubicBezTo>
                    <a:pt x="6978650" y="568560"/>
                    <a:pt x="6781800" y="477543"/>
                    <a:pt x="6781800" y="477543"/>
                  </a:cubicBezTo>
                </a:path>
              </a:pathLst>
            </a:cu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1" name="TextBox 10"/>
          <p:cNvSpPr txBox="1"/>
          <p:nvPr/>
        </p:nvSpPr>
        <p:spPr>
          <a:xfrm>
            <a:off x="1187624" y="1494236"/>
            <a:ext cx="1158039" cy="215444"/>
          </a:xfrm>
          <a:prstGeom prst="rect">
            <a:avLst/>
          </a:prstGeom>
          <a:noFill/>
        </p:spPr>
        <p:txBody>
          <a:bodyPr wrap="none" rtlCol="0">
            <a:spAutoFit/>
          </a:bodyPr>
          <a:lstStyle/>
          <a:p>
            <a:pPr algn="ctr"/>
            <a:r>
              <a:rPr lang="en-US" sz="800">
                <a:latin typeface="Calibri"/>
                <a:cs typeface="Calibri"/>
              </a:rPr>
              <a:t>(source:  </a:t>
            </a:r>
            <a:r>
              <a:rPr lang="en-US" sz="800" err="1">
                <a:latin typeface="Calibri"/>
                <a:cs typeface="Calibri"/>
              </a:rPr>
              <a:t>haoues</a:t>
            </a:r>
            <a:r>
              <a:rPr lang="en-US" sz="800">
                <a:latin typeface="Calibri"/>
                <a:cs typeface="Calibri"/>
              </a:rPr>
              <a:t>, 2017)</a:t>
            </a:r>
          </a:p>
        </p:txBody>
      </p:sp>
      <p:sp>
        <p:nvSpPr>
          <p:cNvPr id="12" name="TextBox 11"/>
          <p:cNvSpPr txBox="1"/>
          <p:nvPr/>
        </p:nvSpPr>
        <p:spPr>
          <a:xfrm>
            <a:off x="2608951" y="1320181"/>
            <a:ext cx="3802022" cy="707886"/>
          </a:xfrm>
          <a:prstGeom prst="rect">
            <a:avLst/>
          </a:prstGeom>
          <a:noFill/>
        </p:spPr>
        <p:txBody>
          <a:bodyPr wrap="square" rtlCol="0">
            <a:spAutoFit/>
          </a:bodyPr>
          <a:lstStyle/>
          <a:p>
            <a:pPr algn="ctr"/>
            <a:r>
              <a:rPr lang="en-US" sz="1000" b="1">
                <a:latin typeface="Calibri"/>
                <a:cs typeface="Calibri"/>
              </a:rPr>
              <a:t>Evidence Based on Literature and/or Learned from Data</a:t>
            </a:r>
          </a:p>
          <a:p>
            <a:pPr algn="ctr"/>
            <a:r>
              <a:rPr lang="en-US" sz="1000" b="1">
                <a:latin typeface="Calibri"/>
                <a:cs typeface="Calibri"/>
              </a:rPr>
              <a:t>(Quality Characteristics Relationships Level of Intensity Matrix)</a:t>
            </a:r>
          </a:p>
          <a:p>
            <a:pPr algn="ctr"/>
            <a:endParaRPr lang="en-US" sz="1000" b="1">
              <a:latin typeface="Calibri"/>
              <a:cs typeface="Calibri"/>
            </a:endParaRPr>
          </a:p>
        </p:txBody>
      </p:sp>
      <p:sp>
        <p:nvSpPr>
          <p:cNvPr id="13" name="TextBox 12"/>
          <p:cNvSpPr txBox="1"/>
          <p:nvPr/>
        </p:nvSpPr>
        <p:spPr>
          <a:xfrm>
            <a:off x="2945160" y="3625862"/>
            <a:ext cx="2925925" cy="246221"/>
          </a:xfrm>
          <a:prstGeom prst="rect">
            <a:avLst/>
          </a:prstGeom>
          <a:noFill/>
        </p:spPr>
        <p:txBody>
          <a:bodyPr wrap="square" rtlCol="0">
            <a:spAutoFit/>
          </a:bodyPr>
          <a:lstStyle/>
          <a:p>
            <a:pPr algn="ctr"/>
            <a:r>
              <a:rPr lang="en-US" sz="1000" b="1">
                <a:latin typeface="Calibri"/>
                <a:cs typeface="Calibri"/>
              </a:rPr>
              <a:t>Software Product Quality Configuration (SPQC)</a:t>
            </a:r>
          </a:p>
        </p:txBody>
      </p:sp>
      <p:sp>
        <p:nvSpPr>
          <p:cNvPr id="14" name="Striped Right Arrow 13"/>
          <p:cNvSpPr/>
          <p:nvPr/>
        </p:nvSpPr>
        <p:spPr>
          <a:xfrm rot="5400000">
            <a:off x="6079415" y="3276020"/>
            <a:ext cx="180685" cy="364112"/>
          </a:xfrm>
          <a:prstGeom prst="stripedRightArrow">
            <a:avLst/>
          </a:prstGeom>
          <a:noFill/>
          <a:ln>
            <a:solidFill>
              <a:schemeClr val="tx1"/>
            </a:solidFill>
          </a:ln>
          <a:scene3d>
            <a:camera prst="perspectiveRelaxedModerately"/>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Striped Right Arrow 14"/>
          <p:cNvSpPr/>
          <p:nvPr/>
        </p:nvSpPr>
        <p:spPr>
          <a:xfrm rot="5400000">
            <a:off x="2479016" y="3276020"/>
            <a:ext cx="180685" cy="364112"/>
          </a:xfrm>
          <a:prstGeom prst="stripedRightArrow">
            <a:avLst/>
          </a:prstGeom>
          <a:noFill/>
          <a:ln>
            <a:solidFill>
              <a:schemeClr val="tx1"/>
            </a:solidFill>
          </a:ln>
          <a:scene3d>
            <a:camera prst="perspectiveRelaxedModerately"/>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Striped Right Arrow 15"/>
          <p:cNvSpPr/>
          <p:nvPr/>
        </p:nvSpPr>
        <p:spPr>
          <a:xfrm rot="5400000">
            <a:off x="4279215" y="3276020"/>
            <a:ext cx="180685" cy="364112"/>
          </a:xfrm>
          <a:prstGeom prst="stripedRightArrow">
            <a:avLst/>
          </a:prstGeom>
          <a:noFill/>
          <a:ln>
            <a:solidFill>
              <a:schemeClr val="tx1"/>
            </a:solidFill>
          </a:ln>
          <a:scene3d>
            <a:camera prst="perspectiveRelaxedModerately"/>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1976212" y="3265822"/>
            <a:ext cx="2925925" cy="230832"/>
          </a:xfrm>
          <a:prstGeom prst="rect">
            <a:avLst/>
          </a:prstGeom>
          <a:noFill/>
        </p:spPr>
        <p:txBody>
          <a:bodyPr wrap="square" rtlCol="0">
            <a:spAutoFit/>
          </a:bodyPr>
          <a:lstStyle/>
          <a:p>
            <a:pPr algn="ctr"/>
            <a:r>
              <a:rPr lang="en-US" sz="900" b="1">
                <a:solidFill>
                  <a:srgbClr val="7F7F7F"/>
                </a:solidFill>
                <a:latin typeface="Calibri"/>
                <a:cs typeface="Calibri"/>
              </a:rPr>
              <a:t>influence</a:t>
            </a:r>
          </a:p>
        </p:txBody>
      </p:sp>
      <p:sp>
        <p:nvSpPr>
          <p:cNvPr id="18" name="TextBox 17"/>
          <p:cNvSpPr txBox="1"/>
          <p:nvPr/>
        </p:nvSpPr>
        <p:spPr>
          <a:xfrm>
            <a:off x="3785668" y="3265822"/>
            <a:ext cx="2925925" cy="230832"/>
          </a:xfrm>
          <a:prstGeom prst="rect">
            <a:avLst/>
          </a:prstGeom>
          <a:noFill/>
        </p:spPr>
        <p:txBody>
          <a:bodyPr wrap="square" rtlCol="0">
            <a:spAutoFit/>
          </a:bodyPr>
          <a:lstStyle/>
          <a:p>
            <a:pPr algn="ctr"/>
            <a:r>
              <a:rPr lang="en-US" sz="900" b="1">
                <a:solidFill>
                  <a:srgbClr val="7F7F7F"/>
                </a:solidFill>
                <a:latin typeface="Calibri"/>
                <a:cs typeface="Calibri"/>
              </a:rPr>
              <a:t>influence</a:t>
            </a:r>
          </a:p>
        </p:txBody>
      </p:sp>
    </p:spTree>
    <p:extLst>
      <p:ext uri="{BB962C8B-B14F-4D97-AF65-F5344CB8AC3E}">
        <p14:creationId xmlns:p14="http://schemas.microsoft.com/office/powerpoint/2010/main" val="13242721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C54D7AB8-5AE5-DE4E-A34C-6CDA4BAE7633}"/>
              </a:ext>
            </a:extLst>
          </p:cNvPr>
          <p:cNvGrpSpPr/>
          <p:nvPr/>
        </p:nvGrpSpPr>
        <p:grpSpPr>
          <a:xfrm>
            <a:off x="-72008" y="1733764"/>
            <a:ext cx="4211960" cy="3394883"/>
            <a:chOff x="-108520" y="1733764"/>
            <a:chExt cx="4211960" cy="3394883"/>
          </a:xfrm>
        </p:grpSpPr>
        <p:sp>
          <p:nvSpPr>
            <p:cNvPr id="26" name="TextBox 25"/>
            <p:cNvSpPr txBox="1"/>
            <p:nvPr/>
          </p:nvSpPr>
          <p:spPr>
            <a:xfrm>
              <a:off x="-108520" y="4728537"/>
              <a:ext cx="4211960" cy="400110"/>
            </a:xfrm>
            <a:prstGeom prst="rect">
              <a:avLst/>
            </a:prstGeom>
            <a:noFill/>
          </p:spPr>
          <p:txBody>
            <a:bodyPr wrap="square" rtlCol="0">
              <a:spAutoFit/>
            </a:bodyPr>
            <a:lstStyle/>
            <a:p>
              <a:pPr algn="ctr"/>
              <a:r>
                <a:rPr lang="en-US" sz="1000" b="1" dirty="0" err="1">
                  <a:latin typeface="Calibri"/>
                  <a:cs typeface="Calibri"/>
                </a:rPr>
                <a:t>Relações</a:t>
              </a:r>
              <a:r>
                <a:rPr lang="en-US" sz="1000" b="1" dirty="0">
                  <a:latin typeface="Calibri"/>
                  <a:cs typeface="Calibri"/>
                </a:rPr>
                <a:t> entre as </a:t>
              </a:r>
              <a:r>
                <a:rPr lang="en-US" sz="1000" b="1" dirty="0" err="1">
                  <a:latin typeface="Calibri"/>
                  <a:cs typeface="Calibri"/>
                </a:rPr>
                <a:t>Características</a:t>
              </a:r>
              <a:r>
                <a:rPr lang="en-US" sz="1000" b="1" dirty="0">
                  <a:latin typeface="Calibri"/>
                  <a:cs typeface="Calibri"/>
                </a:rPr>
                <a:t> da </a:t>
              </a:r>
              <a:r>
                <a:rPr lang="en-US" sz="1000" b="1" dirty="0" err="1">
                  <a:latin typeface="Calibri"/>
                  <a:cs typeface="Calibri"/>
                </a:rPr>
                <a:t>Qualidade</a:t>
              </a:r>
              <a:r>
                <a:rPr lang="en-US" sz="1000" b="1" dirty="0">
                  <a:latin typeface="Calibri"/>
                  <a:cs typeface="Calibri"/>
                </a:rPr>
                <a:t>  </a:t>
              </a:r>
              <a:r>
                <a:rPr lang="en-US" sz="1000" b="1" dirty="0" err="1">
                  <a:latin typeface="Calibri"/>
                  <a:cs typeface="Calibri"/>
                </a:rPr>
                <a:t>reveladas</a:t>
              </a:r>
              <a:r>
                <a:rPr lang="en-US" sz="1000" b="1" dirty="0">
                  <a:latin typeface="Calibri"/>
                  <a:cs typeface="Calibri"/>
                </a:rPr>
                <a:t> a </a:t>
              </a:r>
              <a:r>
                <a:rPr lang="en-US" sz="1000" b="1" dirty="0" err="1">
                  <a:latin typeface="Calibri"/>
                  <a:cs typeface="Calibri"/>
                </a:rPr>
                <a:t>partir</a:t>
              </a:r>
              <a:r>
                <a:rPr lang="en-US" sz="1000" b="1" dirty="0">
                  <a:latin typeface="Calibri"/>
                  <a:cs typeface="Calibri"/>
                </a:rPr>
                <a:t> dos dados</a:t>
              </a:r>
            </a:p>
            <a:p>
              <a:pPr algn="ctr"/>
              <a:r>
                <a:rPr lang="en-US" sz="1000" b="1" dirty="0">
                  <a:latin typeface="Calibri"/>
                  <a:cs typeface="Calibri"/>
                </a:rPr>
                <a:t>(</a:t>
              </a:r>
              <a:r>
                <a:rPr lang="en-US" sz="1000" b="1" dirty="0" err="1">
                  <a:latin typeface="Calibri"/>
                  <a:cs typeface="Calibri"/>
                </a:rPr>
                <a:t>Matriz</a:t>
              </a:r>
              <a:r>
                <a:rPr lang="en-US" sz="1000" b="1" dirty="0">
                  <a:latin typeface="Calibri"/>
                  <a:cs typeface="Calibri"/>
                </a:rPr>
                <a:t> de </a:t>
              </a:r>
              <a:r>
                <a:rPr lang="en-US" sz="1000" b="1" dirty="0" err="1">
                  <a:latin typeface="Calibri"/>
                  <a:cs typeface="Calibri"/>
                </a:rPr>
                <a:t>Correlação</a:t>
              </a:r>
              <a:r>
                <a:rPr lang="en-US" sz="1000" b="1" dirty="0">
                  <a:latin typeface="Calibri"/>
                  <a:cs typeface="Calibri"/>
                </a:rPr>
                <a:t>  dos </a:t>
              </a:r>
              <a:r>
                <a:rPr lang="en-US" sz="1000" b="1" dirty="0" err="1">
                  <a:latin typeface="Calibri"/>
                  <a:cs typeface="Calibri"/>
                </a:rPr>
                <a:t>tensores</a:t>
              </a:r>
              <a:r>
                <a:rPr lang="en-US" sz="1000" b="1" dirty="0">
                  <a:latin typeface="Calibri"/>
                  <a:cs typeface="Calibri"/>
                </a:rPr>
                <a:t> de </a:t>
              </a:r>
              <a:r>
                <a:rPr lang="en-US" sz="1000" b="1" dirty="0" err="1">
                  <a:latin typeface="Calibri"/>
                  <a:cs typeface="Calibri"/>
                </a:rPr>
                <a:t>Qualidade</a:t>
              </a:r>
              <a:r>
                <a:rPr lang="en-US" sz="1000" b="1" dirty="0">
                  <a:latin typeface="Calibri"/>
                  <a:cs typeface="Calibri"/>
                </a:rPr>
                <a:t>)</a:t>
              </a:r>
            </a:p>
          </p:txBody>
        </p:sp>
        <p:grpSp>
          <p:nvGrpSpPr>
            <p:cNvPr id="7" name="Agrupar 6">
              <a:extLst>
                <a:ext uri="{FF2B5EF4-FFF2-40B4-BE49-F238E27FC236}">
                  <a16:creationId xmlns:a16="http://schemas.microsoft.com/office/drawing/2014/main" id="{4C6B1950-9289-9C4C-B17F-799029269746}"/>
                </a:ext>
              </a:extLst>
            </p:cNvPr>
            <p:cNvGrpSpPr/>
            <p:nvPr/>
          </p:nvGrpSpPr>
          <p:grpSpPr>
            <a:xfrm>
              <a:off x="96696" y="1733764"/>
              <a:ext cx="3640211" cy="2788369"/>
              <a:chOff x="96696" y="1733764"/>
              <a:chExt cx="3640211" cy="2788369"/>
            </a:xfrm>
          </p:grpSpPr>
          <p:pic>
            <p:nvPicPr>
              <p:cNvPr id="27" name="Picture 26" descr="corr matrix - haf.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993" y="1965598"/>
                <a:ext cx="3015914" cy="2556535"/>
              </a:xfrm>
              <a:prstGeom prst="rect">
                <a:avLst/>
              </a:prstGeom>
            </p:spPr>
          </p:pic>
          <p:pic>
            <p:nvPicPr>
              <p:cNvPr id="28" name="Picture 27"/>
              <p:cNvPicPr>
                <a:picLocks noChangeAspect="1"/>
              </p:cNvPicPr>
              <p:nvPr/>
            </p:nvPicPr>
            <p:blipFill rotWithShape="1">
              <a:blip r:embed="rId4"/>
              <a:srcRect l="44987" t="8681" r="46305" b="7294"/>
              <a:stretch/>
            </p:blipFill>
            <p:spPr>
              <a:xfrm>
                <a:off x="530757" y="1803558"/>
                <a:ext cx="533426" cy="210855"/>
              </a:xfrm>
              <a:prstGeom prst="rect">
                <a:avLst/>
              </a:prstGeom>
            </p:spPr>
          </p:pic>
          <p:pic>
            <p:nvPicPr>
              <p:cNvPr id="29" name="Picture 28"/>
              <p:cNvPicPr>
                <a:picLocks noChangeAspect="1"/>
              </p:cNvPicPr>
              <p:nvPr/>
            </p:nvPicPr>
            <p:blipFill rotWithShape="1">
              <a:blip r:embed="rId4"/>
              <a:srcRect l="46233" t="6648" r="46305" b="7295"/>
              <a:stretch/>
            </p:blipFill>
            <p:spPr>
              <a:xfrm>
                <a:off x="96696" y="2360898"/>
                <a:ext cx="475855" cy="224809"/>
              </a:xfrm>
              <a:prstGeom prst="rect">
                <a:avLst/>
              </a:prstGeom>
            </p:spPr>
          </p:pic>
          <p:pic>
            <p:nvPicPr>
              <p:cNvPr id="30" name="Picture 29"/>
              <p:cNvPicPr>
                <a:picLocks noChangeAspect="1"/>
              </p:cNvPicPr>
              <p:nvPr/>
            </p:nvPicPr>
            <p:blipFill rotWithShape="1">
              <a:blip r:embed="rId5"/>
              <a:srcRect l="45494" t="-8808" r="44743" b="-2768"/>
              <a:stretch/>
            </p:blipFill>
            <p:spPr>
              <a:xfrm>
                <a:off x="1145985" y="1733764"/>
                <a:ext cx="599463" cy="280649"/>
              </a:xfrm>
              <a:prstGeom prst="rect">
                <a:avLst/>
              </a:prstGeom>
            </p:spPr>
          </p:pic>
          <p:pic>
            <p:nvPicPr>
              <p:cNvPr id="31" name="Picture 30"/>
              <p:cNvPicPr>
                <a:picLocks noChangeAspect="1"/>
              </p:cNvPicPr>
              <p:nvPr/>
            </p:nvPicPr>
            <p:blipFill rotWithShape="1">
              <a:blip r:embed="rId5"/>
              <a:srcRect l="45233" t="-8807" r="44743" b="-1226"/>
              <a:stretch/>
            </p:blipFill>
            <p:spPr>
              <a:xfrm>
                <a:off x="107644" y="2639384"/>
                <a:ext cx="615512" cy="276767"/>
              </a:xfrm>
              <a:prstGeom prst="rect">
                <a:avLst/>
              </a:prstGeom>
            </p:spPr>
          </p:pic>
          <p:pic>
            <p:nvPicPr>
              <p:cNvPr id="32" name="Picture 31"/>
              <p:cNvPicPr>
                <a:picLocks noChangeAspect="1"/>
              </p:cNvPicPr>
              <p:nvPr/>
            </p:nvPicPr>
            <p:blipFill rotWithShape="1">
              <a:blip r:embed="rId6"/>
              <a:srcRect l="45147" t="77" r="45335" b="1892"/>
              <a:stretch/>
            </p:blipFill>
            <p:spPr>
              <a:xfrm>
                <a:off x="96696" y="4205828"/>
                <a:ext cx="667665" cy="298268"/>
              </a:xfrm>
              <a:prstGeom prst="rect">
                <a:avLst/>
              </a:prstGeom>
            </p:spPr>
          </p:pic>
          <p:pic>
            <p:nvPicPr>
              <p:cNvPr id="33" name="Picture 32"/>
              <p:cNvPicPr>
                <a:picLocks noChangeAspect="1"/>
              </p:cNvPicPr>
              <p:nvPr/>
            </p:nvPicPr>
            <p:blipFill rotWithShape="1">
              <a:blip r:embed="rId6"/>
              <a:srcRect l="45147" t="77" r="45335" b="1892"/>
              <a:stretch/>
            </p:blipFill>
            <p:spPr>
              <a:xfrm>
                <a:off x="2795849" y="1743260"/>
                <a:ext cx="606968" cy="271153"/>
              </a:xfrm>
              <a:prstGeom prst="rect">
                <a:avLst/>
              </a:prstGeom>
            </p:spPr>
          </p:pic>
          <p:sp>
            <p:nvSpPr>
              <p:cNvPr id="34" name="TextBox 33"/>
              <p:cNvSpPr txBox="1"/>
              <p:nvPr/>
            </p:nvSpPr>
            <p:spPr>
              <a:xfrm>
                <a:off x="231777" y="3372911"/>
                <a:ext cx="216024" cy="253916"/>
              </a:xfrm>
              <a:prstGeom prst="rect">
                <a:avLst/>
              </a:prstGeom>
              <a:noFill/>
            </p:spPr>
            <p:txBody>
              <a:bodyPr wrap="square" rtlCol="0">
                <a:spAutoFit/>
              </a:bodyPr>
              <a:lstStyle/>
              <a:p>
                <a:pPr>
                  <a:lnSpc>
                    <a:spcPct val="50000"/>
                  </a:lnSpc>
                </a:pPr>
                <a:r>
                  <a:rPr lang="en-US" dirty="0">
                    <a:solidFill>
                      <a:schemeClr val="tx1">
                        <a:lumMod val="50000"/>
                        <a:lumOff val="50000"/>
                      </a:schemeClr>
                    </a:solidFill>
                    <a:latin typeface="Calibri"/>
                    <a:cs typeface="Calibri"/>
                  </a:rPr>
                  <a:t>…</a:t>
                </a:r>
              </a:p>
            </p:txBody>
          </p:sp>
          <p:sp>
            <p:nvSpPr>
              <p:cNvPr id="35" name="TextBox 34"/>
              <p:cNvSpPr txBox="1"/>
              <p:nvPr/>
            </p:nvSpPr>
            <p:spPr>
              <a:xfrm>
                <a:off x="2051720" y="1746885"/>
                <a:ext cx="216024" cy="253916"/>
              </a:xfrm>
              <a:prstGeom prst="rect">
                <a:avLst/>
              </a:prstGeom>
              <a:noFill/>
            </p:spPr>
            <p:txBody>
              <a:bodyPr wrap="square" rtlCol="0">
                <a:spAutoFit/>
              </a:bodyPr>
              <a:lstStyle/>
              <a:p>
                <a:pPr>
                  <a:lnSpc>
                    <a:spcPct val="50000"/>
                  </a:lnSpc>
                </a:pPr>
                <a:r>
                  <a:rPr lang="en-US">
                    <a:solidFill>
                      <a:schemeClr val="tx1">
                        <a:lumMod val="50000"/>
                        <a:lumOff val="50000"/>
                      </a:schemeClr>
                    </a:solidFill>
                    <a:latin typeface="Calibri"/>
                    <a:cs typeface="Calibri"/>
                  </a:rPr>
                  <a:t>…</a:t>
                </a:r>
              </a:p>
            </p:txBody>
          </p:sp>
        </p:grpSp>
      </p:grpSp>
      <p:grpSp>
        <p:nvGrpSpPr>
          <p:cNvPr id="12" name="Agrupar 11">
            <a:extLst>
              <a:ext uri="{FF2B5EF4-FFF2-40B4-BE49-F238E27FC236}">
                <a16:creationId xmlns:a16="http://schemas.microsoft.com/office/drawing/2014/main" id="{EF677AFC-82DE-7941-9F97-2B8AA916E306}"/>
              </a:ext>
            </a:extLst>
          </p:cNvPr>
          <p:cNvGrpSpPr/>
          <p:nvPr/>
        </p:nvGrpSpPr>
        <p:grpSpPr>
          <a:xfrm>
            <a:off x="4716016" y="1821582"/>
            <a:ext cx="4419408" cy="3153176"/>
            <a:chOff x="4716016" y="1821582"/>
            <a:chExt cx="4419408" cy="3153176"/>
          </a:xfrm>
        </p:grpSpPr>
        <p:sp>
          <p:nvSpPr>
            <p:cNvPr id="25" name="TextBox 24"/>
            <p:cNvSpPr txBox="1"/>
            <p:nvPr/>
          </p:nvSpPr>
          <p:spPr>
            <a:xfrm>
              <a:off x="7695264" y="1821582"/>
              <a:ext cx="1440160" cy="307777"/>
            </a:xfrm>
            <a:prstGeom prst="rect">
              <a:avLst/>
            </a:prstGeom>
            <a:noFill/>
          </p:spPr>
          <p:txBody>
            <a:bodyPr wrap="square" rtlCol="0">
              <a:spAutoFit/>
            </a:bodyPr>
            <a:lstStyle/>
            <a:p>
              <a:pPr algn="ctr"/>
              <a:r>
                <a:rPr lang="en-US" sz="700" dirty="0">
                  <a:latin typeface="Calibri"/>
                  <a:cs typeface="Calibri"/>
                </a:rPr>
                <a:t>(</a:t>
              </a:r>
              <a:r>
                <a:rPr lang="en-US" sz="700" dirty="0" err="1">
                  <a:latin typeface="Calibri"/>
                  <a:cs typeface="Calibri"/>
                </a:rPr>
                <a:t>fonte</a:t>
              </a:r>
              <a:r>
                <a:rPr lang="en-US" sz="700" dirty="0">
                  <a:latin typeface="Calibri"/>
                  <a:cs typeface="Calibri"/>
                </a:rPr>
                <a:t>: M.G. </a:t>
              </a:r>
              <a:r>
                <a:rPr lang="en-US" sz="700" dirty="0" err="1">
                  <a:latin typeface="Calibri"/>
                  <a:cs typeface="Calibri"/>
                </a:rPr>
                <a:t>Siavvas</a:t>
              </a:r>
              <a:r>
                <a:rPr lang="en-US" sz="700" dirty="0">
                  <a:latin typeface="Calibri"/>
                  <a:cs typeface="Calibri"/>
                </a:rPr>
                <a:t> et al., 2017)</a:t>
              </a:r>
            </a:p>
            <a:p>
              <a:pPr algn="ctr"/>
              <a:endParaRPr lang="en-US" sz="700" dirty="0">
                <a:latin typeface="Calibri"/>
                <a:cs typeface="Calibri"/>
              </a:endParaRPr>
            </a:p>
          </p:txBody>
        </p:sp>
        <p:grpSp>
          <p:nvGrpSpPr>
            <p:cNvPr id="10" name="Agrupar 9">
              <a:extLst>
                <a:ext uri="{FF2B5EF4-FFF2-40B4-BE49-F238E27FC236}">
                  <a16:creationId xmlns:a16="http://schemas.microsoft.com/office/drawing/2014/main" id="{EC9A60E6-0822-BC4A-A378-92699BE7C39A}"/>
                </a:ext>
              </a:extLst>
            </p:cNvPr>
            <p:cNvGrpSpPr/>
            <p:nvPr/>
          </p:nvGrpSpPr>
          <p:grpSpPr>
            <a:xfrm>
              <a:off x="4716016" y="1952725"/>
              <a:ext cx="4348822" cy="3022033"/>
              <a:chOff x="4716016" y="1952725"/>
              <a:chExt cx="4348822" cy="3022033"/>
            </a:xfrm>
          </p:grpSpPr>
          <p:sp>
            <p:nvSpPr>
              <p:cNvPr id="24" name="TextBox 23"/>
              <p:cNvSpPr txBox="1"/>
              <p:nvPr/>
            </p:nvSpPr>
            <p:spPr>
              <a:xfrm>
                <a:off x="5220072" y="4728537"/>
                <a:ext cx="3844766" cy="246221"/>
              </a:xfrm>
              <a:prstGeom prst="rect">
                <a:avLst/>
              </a:prstGeom>
              <a:noFill/>
            </p:spPr>
            <p:txBody>
              <a:bodyPr wrap="square" rtlCol="0">
                <a:spAutoFit/>
              </a:bodyPr>
              <a:lstStyle/>
              <a:p>
                <a:pPr algn="ctr"/>
                <a:r>
                  <a:rPr lang="en-US" sz="1000" b="1" dirty="0" err="1">
                    <a:latin typeface="Calibri"/>
                    <a:cs typeface="Calibri"/>
                  </a:rPr>
                  <a:t>Nível</a:t>
                </a:r>
                <a:r>
                  <a:rPr lang="en-US" sz="1000" b="1" dirty="0">
                    <a:latin typeface="Calibri"/>
                    <a:cs typeface="Calibri"/>
                  </a:rPr>
                  <a:t> de </a:t>
                </a:r>
                <a:r>
                  <a:rPr lang="en-US" sz="1000" b="1" dirty="0" err="1">
                    <a:latin typeface="Calibri"/>
                    <a:cs typeface="Calibri"/>
                  </a:rPr>
                  <a:t>Intensidade</a:t>
                </a:r>
                <a:r>
                  <a:rPr lang="en-US" sz="1000" b="1" dirty="0">
                    <a:latin typeface="Calibri"/>
                    <a:cs typeface="Calibri"/>
                  </a:rPr>
                  <a:t> das </a:t>
                </a:r>
                <a:r>
                  <a:rPr lang="en-US" sz="1000" b="1" dirty="0" err="1">
                    <a:latin typeface="Calibri"/>
                    <a:cs typeface="Calibri"/>
                  </a:rPr>
                  <a:t>relações</a:t>
                </a:r>
                <a:r>
                  <a:rPr lang="en-US" sz="1000" b="1" dirty="0">
                    <a:latin typeface="Calibri"/>
                    <a:cs typeface="Calibri"/>
                  </a:rPr>
                  <a:t> das </a:t>
                </a:r>
                <a:r>
                  <a:rPr lang="en-US" sz="1000" b="1" dirty="0" err="1">
                    <a:latin typeface="Calibri"/>
                    <a:cs typeface="Calibri"/>
                  </a:rPr>
                  <a:t>Características</a:t>
                </a:r>
                <a:r>
                  <a:rPr lang="en-US" sz="1000" b="1" dirty="0">
                    <a:latin typeface="Calibri"/>
                    <a:cs typeface="Calibri"/>
                  </a:rPr>
                  <a:t> de </a:t>
                </a:r>
                <a:r>
                  <a:rPr lang="en-US" sz="1000" b="1" dirty="0" err="1">
                    <a:latin typeface="Calibri"/>
                    <a:cs typeface="Calibri"/>
                  </a:rPr>
                  <a:t>Qualidade</a:t>
                </a:r>
                <a:endParaRPr lang="en-US" sz="1000" b="1" dirty="0">
                  <a:latin typeface="Calibri"/>
                  <a:cs typeface="Calibri"/>
                </a:endParaRPr>
              </a:p>
            </p:txBody>
          </p:sp>
          <p:grpSp>
            <p:nvGrpSpPr>
              <p:cNvPr id="6" name="Agrupar 5">
                <a:extLst>
                  <a:ext uri="{FF2B5EF4-FFF2-40B4-BE49-F238E27FC236}">
                    <a16:creationId xmlns:a16="http://schemas.microsoft.com/office/drawing/2014/main" id="{6888A485-A4E1-F94C-814E-B7D863FBD455}"/>
                  </a:ext>
                </a:extLst>
              </p:cNvPr>
              <p:cNvGrpSpPr/>
              <p:nvPr/>
            </p:nvGrpSpPr>
            <p:grpSpPr>
              <a:xfrm>
                <a:off x="4716016" y="1952725"/>
                <a:ext cx="4333040" cy="2530292"/>
                <a:chOff x="4788024" y="1952725"/>
                <a:chExt cx="4333040" cy="2530292"/>
              </a:xfrm>
            </p:grpSpPr>
            <p:grpSp>
              <p:nvGrpSpPr>
                <p:cNvPr id="4" name="Agrupar 3">
                  <a:extLst>
                    <a:ext uri="{FF2B5EF4-FFF2-40B4-BE49-F238E27FC236}">
                      <a16:creationId xmlns:a16="http://schemas.microsoft.com/office/drawing/2014/main" id="{C61E35BB-875C-8E4E-8299-5D0A2301DEAA}"/>
                    </a:ext>
                  </a:extLst>
                </p:cNvPr>
                <p:cNvGrpSpPr/>
                <p:nvPr/>
              </p:nvGrpSpPr>
              <p:grpSpPr>
                <a:xfrm>
                  <a:off x="4788024" y="1965599"/>
                  <a:ext cx="2167079" cy="2517418"/>
                  <a:chOff x="4350255" y="1965599"/>
                  <a:chExt cx="2167079" cy="2517418"/>
                </a:xfrm>
              </p:grpSpPr>
              <p:pic>
                <p:nvPicPr>
                  <p:cNvPr id="23" name="Picture 22" descr="Utility Function.png"/>
                  <p:cNvPicPr>
                    <a:picLocks noChangeAspect="1"/>
                  </p:cNvPicPr>
                  <p:nvPr/>
                </p:nvPicPr>
                <p:blipFill rotWithShape="1">
                  <a:blip r:embed="rId7">
                    <a:extLst>
                      <a:ext uri="{28A0092B-C50C-407E-A947-70E740481C1C}">
                        <a14:useLocalDpi xmlns:a14="http://schemas.microsoft.com/office/drawing/2010/main" val="0"/>
                      </a:ext>
                    </a:extLst>
                  </a:blip>
                  <a:srcRect l="6443" r="51280" b="20671"/>
                  <a:stretch/>
                </p:blipFill>
                <p:spPr>
                  <a:xfrm>
                    <a:off x="4350255" y="1965599"/>
                    <a:ext cx="2167079" cy="2183482"/>
                  </a:xfrm>
                  <a:prstGeom prst="rect">
                    <a:avLst/>
                  </a:prstGeom>
                </p:spPr>
              </p:pic>
              <p:sp>
                <p:nvSpPr>
                  <p:cNvPr id="20" name="TextBox 25">
                    <a:extLst>
                      <a:ext uri="{FF2B5EF4-FFF2-40B4-BE49-F238E27FC236}">
                        <a16:creationId xmlns:a16="http://schemas.microsoft.com/office/drawing/2014/main" id="{6506DDC5-86F8-A54E-B947-3CA40909584C}"/>
                      </a:ext>
                    </a:extLst>
                  </p:cNvPr>
                  <p:cNvSpPr txBox="1"/>
                  <p:nvPr/>
                </p:nvSpPr>
                <p:spPr>
                  <a:xfrm>
                    <a:off x="4716016" y="4236796"/>
                    <a:ext cx="1444733" cy="246221"/>
                  </a:xfrm>
                  <a:prstGeom prst="rect">
                    <a:avLst/>
                  </a:prstGeom>
                  <a:noFill/>
                </p:spPr>
                <p:txBody>
                  <a:bodyPr wrap="square" rtlCol="0">
                    <a:spAutoFit/>
                  </a:bodyPr>
                  <a:lstStyle/>
                  <a:p>
                    <a:pPr algn="ctr"/>
                    <a:r>
                      <a:rPr lang="en-US" sz="1000" dirty="0">
                        <a:latin typeface="Calibri"/>
                        <a:cs typeface="Calibri"/>
                      </a:rPr>
                      <a:t>(a) </a:t>
                    </a:r>
                    <a:r>
                      <a:rPr lang="en-US" sz="1000" dirty="0" err="1">
                        <a:latin typeface="Calibri"/>
                        <a:cs typeface="Calibri"/>
                      </a:rPr>
                      <a:t>Inclinação</a:t>
                    </a:r>
                    <a:r>
                      <a:rPr lang="en-US" sz="1000" dirty="0">
                        <a:latin typeface="Calibri"/>
                        <a:cs typeface="Calibri"/>
                      </a:rPr>
                      <a:t> </a:t>
                    </a:r>
                    <a:r>
                      <a:rPr lang="en-US" sz="1000" dirty="0" err="1">
                        <a:latin typeface="Calibri"/>
                        <a:cs typeface="Calibri"/>
                      </a:rPr>
                      <a:t>Negativa</a:t>
                    </a:r>
                    <a:endParaRPr lang="en-US" sz="1000" dirty="0">
                      <a:latin typeface="Calibri"/>
                      <a:cs typeface="Calibri"/>
                    </a:endParaRPr>
                  </a:p>
                </p:txBody>
              </p:sp>
              <p:sp>
                <p:nvSpPr>
                  <p:cNvPr id="2" name="Retângulo 1">
                    <a:extLst>
                      <a:ext uri="{FF2B5EF4-FFF2-40B4-BE49-F238E27FC236}">
                        <a16:creationId xmlns:a16="http://schemas.microsoft.com/office/drawing/2014/main" id="{FF34C27C-D230-1547-9A6D-E8C0B8A74021}"/>
                      </a:ext>
                    </a:extLst>
                  </p:cNvPr>
                  <p:cNvSpPr/>
                  <p:nvPr/>
                </p:nvSpPr>
                <p:spPr>
                  <a:xfrm>
                    <a:off x="5436096" y="4020324"/>
                    <a:ext cx="432048" cy="200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5" name="Agrupar 4">
                  <a:extLst>
                    <a:ext uri="{FF2B5EF4-FFF2-40B4-BE49-F238E27FC236}">
                      <a16:creationId xmlns:a16="http://schemas.microsoft.com/office/drawing/2014/main" id="{7C50C140-97BD-4240-BB90-39AB01123F36}"/>
                    </a:ext>
                  </a:extLst>
                </p:cNvPr>
                <p:cNvGrpSpPr/>
                <p:nvPr/>
              </p:nvGrpSpPr>
              <p:grpSpPr>
                <a:xfrm>
                  <a:off x="6953985" y="1952725"/>
                  <a:ext cx="2167079" cy="2530291"/>
                  <a:chOff x="6953985" y="1952725"/>
                  <a:chExt cx="2167079" cy="2530291"/>
                </a:xfrm>
              </p:grpSpPr>
              <p:sp>
                <p:nvSpPr>
                  <p:cNvPr id="37" name="TextBox 25">
                    <a:extLst>
                      <a:ext uri="{FF2B5EF4-FFF2-40B4-BE49-F238E27FC236}">
                        <a16:creationId xmlns:a16="http://schemas.microsoft.com/office/drawing/2014/main" id="{CA1F9766-0FD7-9C4B-A8CF-618BFA1188EF}"/>
                      </a:ext>
                    </a:extLst>
                  </p:cNvPr>
                  <p:cNvSpPr txBox="1"/>
                  <p:nvPr/>
                </p:nvSpPr>
                <p:spPr>
                  <a:xfrm>
                    <a:off x="7375739" y="4236795"/>
                    <a:ext cx="1444733" cy="246221"/>
                  </a:xfrm>
                  <a:prstGeom prst="rect">
                    <a:avLst/>
                  </a:prstGeom>
                  <a:noFill/>
                </p:spPr>
                <p:txBody>
                  <a:bodyPr wrap="square" rtlCol="0">
                    <a:spAutoFit/>
                  </a:bodyPr>
                  <a:lstStyle/>
                  <a:p>
                    <a:pPr algn="ctr"/>
                    <a:r>
                      <a:rPr lang="en-US" sz="1000" dirty="0">
                        <a:latin typeface="Calibri"/>
                        <a:cs typeface="Calibri"/>
                      </a:rPr>
                      <a:t>(b) </a:t>
                    </a:r>
                    <a:r>
                      <a:rPr lang="en-US" sz="1000" dirty="0" err="1">
                        <a:latin typeface="Calibri"/>
                        <a:cs typeface="Calibri"/>
                      </a:rPr>
                      <a:t>Inclinação</a:t>
                    </a:r>
                    <a:r>
                      <a:rPr lang="en-US" sz="1000" dirty="0">
                        <a:latin typeface="Calibri"/>
                        <a:cs typeface="Calibri"/>
                      </a:rPr>
                      <a:t> </a:t>
                    </a:r>
                    <a:r>
                      <a:rPr lang="en-US" sz="1000" dirty="0" err="1">
                        <a:latin typeface="Calibri"/>
                        <a:cs typeface="Calibri"/>
                      </a:rPr>
                      <a:t>Positiva</a:t>
                    </a:r>
                    <a:endParaRPr lang="en-US" sz="1000" dirty="0">
                      <a:latin typeface="Calibri"/>
                      <a:cs typeface="Calibri"/>
                    </a:endParaRPr>
                  </a:p>
                </p:txBody>
              </p:sp>
              <p:pic>
                <p:nvPicPr>
                  <p:cNvPr id="38" name="Picture 22" descr="Utility Function.png">
                    <a:extLst>
                      <a:ext uri="{FF2B5EF4-FFF2-40B4-BE49-F238E27FC236}">
                        <a16:creationId xmlns:a16="http://schemas.microsoft.com/office/drawing/2014/main" id="{C5C7F677-5C66-1045-8DD6-39AC90DD30C0}"/>
                      </a:ext>
                    </a:extLst>
                  </p:cNvPr>
                  <p:cNvPicPr>
                    <a:picLocks noChangeAspect="1"/>
                  </p:cNvPicPr>
                  <p:nvPr/>
                </p:nvPicPr>
                <p:blipFill rotWithShape="1">
                  <a:blip r:embed="rId7">
                    <a:extLst>
                      <a:ext uri="{28A0092B-C50C-407E-A947-70E740481C1C}">
                        <a14:useLocalDpi xmlns:a14="http://schemas.microsoft.com/office/drawing/2010/main" val="0"/>
                      </a:ext>
                    </a:extLst>
                  </a:blip>
                  <a:srcRect l="56096" r="1627" b="20671"/>
                  <a:stretch/>
                </p:blipFill>
                <p:spPr>
                  <a:xfrm>
                    <a:off x="6953985" y="1952725"/>
                    <a:ext cx="2167079" cy="2183482"/>
                  </a:xfrm>
                  <a:prstGeom prst="rect">
                    <a:avLst/>
                  </a:prstGeom>
                </p:spPr>
              </p:pic>
            </p:grpSp>
          </p:grpSp>
        </p:grpSp>
      </p:grpSp>
      <p:grpSp>
        <p:nvGrpSpPr>
          <p:cNvPr id="11" name="Agrupar 10">
            <a:extLst>
              <a:ext uri="{FF2B5EF4-FFF2-40B4-BE49-F238E27FC236}">
                <a16:creationId xmlns:a16="http://schemas.microsoft.com/office/drawing/2014/main" id="{E5BBE3D3-78C5-EB46-A507-016286A0230C}"/>
              </a:ext>
            </a:extLst>
          </p:cNvPr>
          <p:cNvGrpSpPr/>
          <p:nvPr/>
        </p:nvGrpSpPr>
        <p:grpSpPr>
          <a:xfrm>
            <a:off x="4271085" y="1791213"/>
            <a:ext cx="228907" cy="2864757"/>
            <a:chOff x="4271085" y="1791213"/>
            <a:chExt cx="228907" cy="2864757"/>
          </a:xfrm>
        </p:grpSpPr>
        <p:sp>
          <p:nvSpPr>
            <p:cNvPr id="13" name="Striped Right Arrow 12"/>
            <p:cNvSpPr/>
            <p:nvPr/>
          </p:nvSpPr>
          <p:spPr>
            <a:xfrm flipV="1">
              <a:off x="4271085" y="4236795"/>
              <a:ext cx="228907" cy="419175"/>
            </a:xfrm>
            <a:prstGeom prst="stripedRightArrow">
              <a:avLst/>
            </a:prstGeom>
            <a:noFill/>
            <a:ln>
              <a:solidFill>
                <a:schemeClr val="tx1"/>
              </a:solidFill>
            </a:ln>
            <a:scene3d>
              <a:camera prst="perspectiveRelaxedModerately"/>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Striped Right Arrow 35"/>
            <p:cNvSpPr/>
            <p:nvPr/>
          </p:nvSpPr>
          <p:spPr>
            <a:xfrm flipV="1">
              <a:off x="4271085" y="1791213"/>
              <a:ext cx="228907" cy="419175"/>
            </a:xfrm>
            <a:prstGeom prst="stripedRightArrow">
              <a:avLst/>
            </a:prstGeom>
            <a:noFill/>
            <a:ln>
              <a:solidFill>
                <a:schemeClr val="tx1"/>
              </a:solidFill>
            </a:ln>
            <a:scene3d>
              <a:camera prst="perspectiveRelaxedModerately"/>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Striped Right Arrow 12">
              <a:extLst>
                <a:ext uri="{FF2B5EF4-FFF2-40B4-BE49-F238E27FC236}">
                  <a16:creationId xmlns:a16="http://schemas.microsoft.com/office/drawing/2014/main" id="{65FB9A33-316F-CA4C-ACAF-F1327F264E99}"/>
                </a:ext>
              </a:extLst>
            </p:cNvPr>
            <p:cNvSpPr/>
            <p:nvPr/>
          </p:nvSpPr>
          <p:spPr>
            <a:xfrm flipV="1">
              <a:off x="4271085" y="3014004"/>
              <a:ext cx="228907" cy="419175"/>
            </a:xfrm>
            <a:prstGeom prst="stripedRightArrow">
              <a:avLst/>
            </a:prstGeom>
            <a:noFill/>
            <a:ln>
              <a:solidFill>
                <a:schemeClr val="tx1"/>
              </a:solidFill>
            </a:ln>
            <a:scene3d>
              <a:camera prst="perspectiveRelaxedModerately"/>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Text Placeholder 1">
            <a:extLst>
              <a:ext uri="{FF2B5EF4-FFF2-40B4-BE49-F238E27FC236}">
                <a16:creationId xmlns:a16="http://schemas.microsoft.com/office/drawing/2014/main" id="{E9C3C754-9EBC-C04B-B26B-C9DB1390839D}"/>
              </a:ext>
            </a:extLst>
          </p:cNvPr>
          <p:cNvSpPr txBox="1">
            <a:spLocks/>
          </p:cNvSpPr>
          <p:nvPr/>
        </p:nvSpPr>
        <p:spPr>
          <a:xfrm>
            <a:off x="0" y="1234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Equalizador</a:t>
            </a:r>
            <a:r>
              <a:rPr lang="en-US" altLang="ko-KR" sz="4000" dirty="0">
                <a:solidFill>
                  <a:schemeClr val="accent2"/>
                </a:solidFill>
              </a:rPr>
              <a:t> de </a:t>
            </a:r>
            <a:r>
              <a:rPr lang="en-US" altLang="ko-KR" sz="4000" dirty="0" err="1">
                <a:solidFill>
                  <a:schemeClr val="accent2"/>
                </a:solidFill>
              </a:rPr>
              <a:t>Qualidade</a:t>
            </a:r>
            <a:endParaRPr lang="en-US" altLang="ko-KR" sz="4000" dirty="0">
              <a:solidFill>
                <a:schemeClr val="accent2"/>
              </a:solidFill>
            </a:endParaRPr>
          </a:p>
        </p:txBody>
      </p:sp>
    </p:spTree>
    <p:extLst>
      <p:ext uri="{BB962C8B-B14F-4D97-AF65-F5344CB8AC3E}">
        <p14:creationId xmlns:p14="http://schemas.microsoft.com/office/powerpoint/2010/main" val="16517703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1"/>
          <p:cNvSpPr txBox="1">
            <a:spLocks/>
          </p:cNvSpPr>
          <p:nvPr/>
        </p:nvSpPr>
        <p:spPr>
          <a:xfrm>
            <a:off x="0" y="1234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Equalizador</a:t>
            </a:r>
            <a:r>
              <a:rPr lang="en-US" altLang="ko-KR" sz="4000" dirty="0">
                <a:solidFill>
                  <a:schemeClr val="accent2"/>
                </a:solidFill>
              </a:rPr>
              <a:t> de </a:t>
            </a:r>
            <a:r>
              <a:rPr lang="en-US" altLang="ko-KR" sz="4000" dirty="0" err="1">
                <a:solidFill>
                  <a:schemeClr val="accent2"/>
                </a:solidFill>
              </a:rPr>
              <a:t>Qualidade</a:t>
            </a:r>
            <a:endParaRPr lang="en-US" altLang="ko-KR" sz="4000" dirty="0">
              <a:solidFill>
                <a:schemeClr val="accent2"/>
              </a:solidFill>
            </a:endParaRPr>
          </a:p>
        </p:txBody>
      </p:sp>
      <p:pic>
        <p:nvPicPr>
          <p:cNvPr id="19" name="Picture 18"/>
          <p:cNvPicPr>
            <a:picLocks noChangeAspect="1"/>
          </p:cNvPicPr>
          <p:nvPr/>
        </p:nvPicPr>
        <p:blipFill>
          <a:blip r:embed="rId3"/>
          <a:stretch>
            <a:fillRect/>
          </a:stretch>
        </p:blipFill>
        <p:spPr>
          <a:xfrm>
            <a:off x="770081" y="1196752"/>
            <a:ext cx="7781638" cy="3648365"/>
          </a:xfrm>
          <a:prstGeom prst="rect">
            <a:avLst/>
          </a:prstGeom>
        </p:spPr>
      </p:pic>
      <p:sp>
        <p:nvSpPr>
          <p:cNvPr id="21"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sz="2000" dirty="0">
              <a:solidFill>
                <a:srgbClr val="C0504D"/>
              </a:solidFill>
            </a:endParaRPr>
          </a:p>
        </p:txBody>
      </p:sp>
      <p:pic>
        <p:nvPicPr>
          <p:cNvPr id="11" name="Imagem 10">
            <a:extLst>
              <a:ext uri="{FF2B5EF4-FFF2-40B4-BE49-F238E27FC236}">
                <a16:creationId xmlns:a16="http://schemas.microsoft.com/office/drawing/2014/main" id="{0553BA62-D257-E643-BD61-1D279662C9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9" y="5345170"/>
            <a:ext cx="9144000" cy="632156"/>
          </a:xfrm>
          <a:prstGeom prst="rect">
            <a:avLst/>
          </a:prstGeom>
        </p:spPr>
      </p:pic>
    </p:spTree>
    <p:extLst>
      <p:ext uri="{BB962C8B-B14F-4D97-AF65-F5344CB8AC3E}">
        <p14:creationId xmlns:p14="http://schemas.microsoft.com/office/powerpoint/2010/main" val="1130415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1"/>
          <p:cNvSpPr txBox="1">
            <a:spLocks/>
          </p:cNvSpPr>
          <p:nvPr/>
        </p:nvSpPr>
        <p:spPr>
          <a:xfrm>
            <a:off x="0" y="1234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Medição</a:t>
            </a:r>
            <a:r>
              <a:rPr lang="en-US" altLang="ko-KR" sz="4000" dirty="0">
                <a:solidFill>
                  <a:schemeClr val="accent2"/>
                </a:solidFill>
              </a:rPr>
              <a:t> </a:t>
            </a:r>
            <a:r>
              <a:rPr lang="en-US" altLang="ko-KR" sz="4000" dirty="0" err="1">
                <a:solidFill>
                  <a:schemeClr val="accent2"/>
                </a:solidFill>
              </a:rPr>
              <a:t>Contínua</a:t>
            </a:r>
            <a:r>
              <a:rPr lang="en-US" altLang="ko-KR" sz="4000" dirty="0">
                <a:solidFill>
                  <a:schemeClr val="accent2"/>
                </a:solidFill>
              </a:rPr>
              <a:t> da </a:t>
            </a:r>
            <a:r>
              <a:rPr lang="en-US" altLang="ko-KR" sz="4000" dirty="0" err="1">
                <a:solidFill>
                  <a:schemeClr val="accent2"/>
                </a:solidFill>
              </a:rPr>
              <a:t>Qualidade</a:t>
            </a:r>
            <a:endParaRPr lang="en-US" altLang="ko-KR" sz="4000" dirty="0">
              <a:solidFill>
                <a:schemeClr val="accent2"/>
              </a:solidFill>
            </a:endParaRPr>
          </a:p>
        </p:txBody>
      </p:sp>
      <p:sp>
        <p:nvSpPr>
          <p:cNvPr id="10" name="TextBox 9"/>
          <p:cNvSpPr txBox="1"/>
          <p:nvPr/>
        </p:nvSpPr>
        <p:spPr>
          <a:xfrm>
            <a:off x="128712" y="1300510"/>
            <a:ext cx="267378" cy="4247317"/>
          </a:xfrm>
          <a:prstGeom prst="rect">
            <a:avLst/>
          </a:prstGeom>
          <a:solidFill>
            <a:srgbClr val="F2A40D"/>
          </a:solidFill>
        </p:spPr>
        <p:txBody>
          <a:bodyPr wrap="square" rtlCol="0">
            <a:spAutoFit/>
          </a:bodyPr>
          <a:lstStyle/>
          <a:p>
            <a:r>
              <a:rPr lang="en-US" err="1">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a:cs typeface="Calibri"/>
              </a:rPr>
              <a:t>Measuresoftgram</a:t>
            </a:r>
            <a:endParaRPr lang="en-US">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a:cs typeface="Calibri"/>
            </a:endParaRPr>
          </a:p>
        </p:txBody>
      </p:sp>
      <p:pic>
        <p:nvPicPr>
          <p:cNvPr id="5" name="Imagem 4">
            <a:extLst>
              <a:ext uri="{FF2B5EF4-FFF2-40B4-BE49-F238E27FC236}">
                <a16:creationId xmlns:a16="http://schemas.microsoft.com/office/drawing/2014/main" id="{ABA5F329-022D-FF41-B56B-20D233FAC8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836712"/>
            <a:ext cx="7556500" cy="3175620"/>
          </a:xfrm>
          <a:prstGeom prst="rect">
            <a:avLst/>
          </a:prstGeom>
        </p:spPr>
      </p:pic>
      <p:pic>
        <p:nvPicPr>
          <p:cNvPr id="9" name="Imagem 8">
            <a:extLst>
              <a:ext uri="{FF2B5EF4-FFF2-40B4-BE49-F238E27FC236}">
                <a16:creationId xmlns:a16="http://schemas.microsoft.com/office/drawing/2014/main" id="{748C7DB5-A5D2-FE48-A609-4696B2B282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8" y="4099495"/>
            <a:ext cx="6834088" cy="2209825"/>
          </a:xfrm>
          <a:prstGeom prst="rect">
            <a:avLst/>
          </a:prstGeom>
        </p:spPr>
      </p:pic>
    </p:spTree>
    <p:extLst>
      <p:ext uri="{BB962C8B-B14F-4D97-AF65-F5344CB8AC3E}">
        <p14:creationId xmlns:p14="http://schemas.microsoft.com/office/powerpoint/2010/main" val="421705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pic>
        <p:nvPicPr>
          <p:cNvPr id="9" name="Content Placeholder 10" descr="Processos Software.png">
            <a:extLst>
              <a:ext uri="{FF2B5EF4-FFF2-40B4-BE49-F238E27FC236}">
                <a16:creationId xmlns:a16="http://schemas.microsoft.com/office/drawing/2014/main" id="{07783F96-469A-2D4A-86E6-4D7C0F368B0F}"/>
              </a:ext>
            </a:extLst>
          </p:cNvPr>
          <p:cNvPicPr>
            <a:picLocks noChangeAspect="1"/>
          </p:cNvPicPr>
          <p:nvPr/>
        </p:nvPicPr>
        <p:blipFill rotWithShape="1">
          <a:blip r:embed="rId3">
            <a:extLst>
              <a:ext uri="{28A0092B-C50C-407E-A947-70E740481C1C}">
                <a14:useLocalDpi xmlns:a14="http://schemas.microsoft.com/office/drawing/2010/main" val="0"/>
              </a:ext>
            </a:extLst>
          </a:blip>
          <a:srcRect l="2443" t="2278" r="4365" b="2977"/>
          <a:stretch/>
        </p:blipFill>
        <p:spPr bwMode="auto">
          <a:xfrm>
            <a:off x="1187624" y="1124744"/>
            <a:ext cx="6768752" cy="5006784"/>
          </a:xfrm>
          <a:prstGeom prst="rect">
            <a:avLst/>
          </a:prstGeom>
          <a:noFill/>
          <a:ln w="9525">
            <a:noFill/>
            <a:miter lim="800000"/>
            <a:headEnd/>
            <a:tailEnd/>
          </a:ln>
        </p:spPr>
      </p:pic>
      <p:sp>
        <p:nvSpPr>
          <p:cNvPr id="10" name="TextBox 3">
            <a:extLst>
              <a:ext uri="{FF2B5EF4-FFF2-40B4-BE49-F238E27FC236}">
                <a16:creationId xmlns:a16="http://schemas.microsoft.com/office/drawing/2014/main" id="{9FFDA665-2652-1F40-A56E-B6C9C9F080D7}"/>
              </a:ext>
            </a:extLst>
          </p:cNvPr>
          <p:cNvSpPr txBox="1"/>
          <p:nvPr/>
        </p:nvSpPr>
        <p:spPr>
          <a:xfrm>
            <a:off x="1475656" y="6428368"/>
            <a:ext cx="7128792" cy="246221"/>
          </a:xfrm>
          <a:prstGeom prst="rect">
            <a:avLst/>
          </a:prstGeom>
          <a:noFill/>
        </p:spPr>
        <p:txBody>
          <a:bodyPr wrap="square" rtlCol="0">
            <a:spAutoFit/>
          </a:bodyPr>
          <a:lstStyle/>
          <a:p>
            <a:r>
              <a:rPr lang="en-US" sz="1000" dirty="0" err="1"/>
              <a:t>Notas</a:t>
            </a:r>
            <a:r>
              <a:rPr lang="en-US" sz="1000" dirty="0"/>
              <a:t> de aula da </a:t>
            </a:r>
            <a:r>
              <a:rPr lang="en-US" sz="1000" dirty="0" err="1"/>
              <a:t>disciplina</a:t>
            </a:r>
            <a:r>
              <a:rPr lang="en-US" sz="1000" dirty="0"/>
              <a:t> </a:t>
            </a:r>
            <a:r>
              <a:rPr lang="en-US" sz="1000" dirty="0" err="1"/>
              <a:t>Controle</a:t>
            </a:r>
            <a:r>
              <a:rPr lang="en-US" sz="1000" dirty="0"/>
              <a:t> da </a:t>
            </a:r>
            <a:r>
              <a:rPr lang="en-US" sz="1000" dirty="0" err="1"/>
              <a:t>Qualidade</a:t>
            </a:r>
            <a:r>
              <a:rPr lang="en-US" sz="1000" dirty="0"/>
              <a:t> de </a:t>
            </a:r>
            <a:r>
              <a:rPr lang="en-US" sz="1000" dirty="0" err="1"/>
              <a:t>Software,profa</a:t>
            </a:r>
            <a:r>
              <a:rPr lang="en-US" sz="1000" dirty="0"/>
              <a:t>. </a:t>
            </a:r>
            <a:r>
              <a:rPr lang="en-US" sz="1000" dirty="0" err="1"/>
              <a:t>Dra</a:t>
            </a:r>
            <a:r>
              <a:rPr lang="en-US" sz="1000" dirty="0"/>
              <a:t>. Ana Regina, COPPE-PESC-2016.2</a:t>
            </a:r>
          </a:p>
        </p:txBody>
      </p:sp>
      <p:sp>
        <p:nvSpPr>
          <p:cNvPr id="12" name="Text Placeholder 1">
            <a:extLst>
              <a:ext uri="{FF2B5EF4-FFF2-40B4-BE49-F238E27FC236}">
                <a16:creationId xmlns:a16="http://schemas.microsoft.com/office/drawing/2014/main" id="{949B5C78-27D7-2E46-9975-D194F355CB00}"/>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Contextualização</a:t>
            </a:r>
            <a:endParaRPr lang="ko-KR" altLang="en-US" sz="4000" dirty="0">
              <a:solidFill>
                <a:schemeClr val="accent2"/>
              </a:solidFill>
            </a:endParaRPr>
          </a:p>
        </p:txBody>
      </p:sp>
      <p:sp>
        <p:nvSpPr>
          <p:cNvPr id="13" name="Text Placeholder 2">
            <a:extLst>
              <a:ext uri="{FF2B5EF4-FFF2-40B4-BE49-F238E27FC236}">
                <a16:creationId xmlns:a16="http://schemas.microsoft.com/office/drawing/2014/main" id="{08498953-96D9-7948-A8C9-A572B3EB926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sz="2000" dirty="0">
              <a:solidFill>
                <a:srgbClr val="C0504D"/>
              </a:solidFill>
            </a:endParaRPr>
          </a:p>
        </p:txBody>
      </p:sp>
    </p:spTree>
    <p:extLst>
      <p:ext uri="{BB962C8B-B14F-4D97-AF65-F5344CB8AC3E}">
        <p14:creationId xmlns:p14="http://schemas.microsoft.com/office/powerpoint/2010/main" val="462987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p:cNvSpPr txBox="1">
            <a:spLocks/>
          </p:cNvSpPr>
          <p:nvPr/>
        </p:nvSpPr>
        <p:spPr>
          <a:xfrm>
            <a:off x="0" y="26064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pt-BR" altLang="ko-KR" sz="4000" dirty="0">
                <a:solidFill>
                  <a:schemeClr val="accent2"/>
                </a:solidFill>
              </a:rPr>
              <a:t>Comparação entre as Configurações de Qualidade pela Diferença do Cosseno</a:t>
            </a:r>
          </a:p>
        </p:txBody>
      </p:sp>
      <mc:AlternateContent xmlns:mc="http://schemas.openxmlformats.org/markup-compatibility/2006" xmlns:a14="http://schemas.microsoft.com/office/drawing/2010/main">
        <mc:Choice Requires="a14">
          <p:sp>
            <p:nvSpPr>
              <p:cNvPr id="2" name="Retângulo 1">
                <a:extLst>
                  <a:ext uri="{FF2B5EF4-FFF2-40B4-BE49-F238E27FC236}">
                    <a16:creationId xmlns:a16="http://schemas.microsoft.com/office/drawing/2014/main" id="{E3514CC7-A27E-3B41-8375-1E3A7731B590}"/>
                  </a:ext>
                </a:extLst>
              </p:cNvPr>
              <p:cNvSpPr/>
              <p:nvPr/>
            </p:nvSpPr>
            <p:spPr>
              <a:xfrm>
                <a:off x="1187624" y="1736613"/>
                <a:ext cx="7173416" cy="3384773"/>
              </a:xfrm>
              <a:prstGeom prst="rect">
                <a:avLst/>
              </a:prstGeom>
            </p:spPr>
            <p:txBody>
              <a:bodyPr wrap="square">
                <a:spAutoFit/>
              </a:bodyPr>
              <a:lstStyle/>
              <a:p>
                <a:pPr algn="just">
                  <a:lnSpc>
                    <a:spcPct val="150000"/>
                  </a:lnSpc>
                  <a:spcAft>
                    <a:spcPts val="0"/>
                  </a:spcAft>
                </a:pPr>
                <a:r>
                  <a:rPr lang="pt-BR" sz="2800" dirty="0">
                    <a:latin typeface="+mn-lt"/>
                  </a:rPr>
                  <a:t>Portanto,</a:t>
                </a:r>
              </a:p>
              <a:p>
                <a:pPr indent="450215" algn="ctr">
                  <a:lnSpc>
                    <a:spcPct val="150000"/>
                  </a:lnSpc>
                  <a:spcAft>
                    <a:spcPts val="0"/>
                  </a:spcAft>
                </a:pPr>
                <a14:m>
                  <m:oMathPara xmlns:m="http://schemas.openxmlformats.org/officeDocument/2006/math">
                    <m:oMathParaPr>
                      <m:jc m:val="centerGroup"/>
                    </m:oMathParaPr>
                    <m:oMath xmlns:m="http://schemas.openxmlformats.org/officeDocument/2006/math">
                      <m:r>
                        <a:rPr lang="pt-BR" sz="1800" i="1">
                          <a:effectLst/>
                          <a:latin typeface="Cambria Math" panose="02040503050406030204" pitchFamily="18" charset="0"/>
                          <a:ea typeface="Times New Roman" panose="02020603050405020304" pitchFamily="18" charset="0"/>
                        </a:rPr>
                        <m:t>𝑐𝑜𝑠</m:t>
                      </m:r>
                      <m:d>
                        <m:dPr>
                          <m:ctrlPr>
                            <a:rPr lang="pt-BR" sz="1800" i="1">
                              <a:effectLst/>
                              <a:latin typeface="Cambria Math" panose="02040503050406030204" pitchFamily="18" charset="0"/>
                              <a:ea typeface="Times New Roman" panose="02020603050405020304" pitchFamily="18" charset="0"/>
                            </a:rPr>
                          </m:ctrlPr>
                        </m:dPr>
                        <m:e>
                          <m:box>
                            <m:boxPr>
                              <m:ctrlPr>
                                <a:rPr lang="pt-BR" sz="1800" i="1">
                                  <a:effectLst/>
                                  <a:latin typeface="Cambria Math" panose="02040503050406030204" pitchFamily="18" charset="0"/>
                                  <a:ea typeface="Times New Roman" panose="02020603050405020304" pitchFamily="18" charset="0"/>
                                </a:rPr>
                              </m:ctrlPr>
                            </m:boxPr>
                            <m:e>
                              <m:groupChr>
                                <m:groupChrPr>
                                  <m:chr m:val="→"/>
                                  <m:pos m:val="top"/>
                                  <m:ctrlPr>
                                    <a:rPr lang="pt-BR" sz="1800" i="1">
                                      <a:effectLst/>
                                      <a:latin typeface="Cambria Math" panose="02040503050406030204" pitchFamily="18" charset="0"/>
                                      <a:ea typeface="Times New Roman" panose="02020603050405020304" pitchFamily="18" charset="0"/>
                                    </a:rPr>
                                  </m:ctrlPr>
                                </m:groupChrPr>
                                <m:e>
                                  <m:sSub>
                                    <m:sSubPr>
                                      <m:ctrlPr>
                                        <a:rPr lang="pt-BR" sz="1800" i="1">
                                          <a:effectLst/>
                                          <a:latin typeface="Cambria Math" panose="02040503050406030204" pitchFamily="18" charset="0"/>
                                          <a:ea typeface="Times New Roman" panose="02020603050405020304" pitchFamily="18" charset="0"/>
                                        </a:rPr>
                                      </m:ctrlPr>
                                    </m:sSubPr>
                                    <m:e>
                                      <m:r>
                                        <m:rPr>
                                          <m:sty m:val="p"/>
                                        </m:rPr>
                                        <a:rPr lang="pt-BR" sz="1800">
                                          <a:effectLst/>
                                          <a:latin typeface="Cambria Math" panose="02040503050406030204" pitchFamily="18" charset="0"/>
                                          <a:ea typeface="Times New Roman" panose="02020603050405020304" pitchFamily="18" charset="0"/>
                                        </a:rPr>
                                        <m:t>SPQC</m:t>
                                      </m:r>
                                    </m:e>
                                    <m:sub>
                                      <m:r>
                                        <a:rPr lang="pt-BR" sz="1800" i="1">
                                          <a:effectLst/>
                                          <a:latin typeface="Cambria Math" panose="02040503050406030204" pitchFamily="18" charset="0"/>
                                          <a:ea typeface="Times New Roman" panose="02020603050405020304" pitchFamily="18" charset="0"/>
                                        </a:rPr>
                                        <m:t>𝑖</m:t>
                                      </m:r>
                                      <m:r>
                                        <a:rPr lang="pt-BR" sz="1800" i="1">
                                          <a:effectLst/>
                                          <a:latin typeface="Cambria Math" panose="02040503050406030204" pitchFamily="18" charset="0"/>
                                          <a:ea typeface="Times New Roman" panose="02020603050405020304" pitchFamily="18" charset="0"/>
                                        </a:rPr>
                                        <m:t> (</m:t>
                                      </m:r>
                                      <m:r>
                                        <a:rPr lang="en-US" sz="1800" i="1">
                                          <a:effectLst/>
                                          <a:latin typeface="Cambria Math" panose="02040503050406030204" pitchFamily="18" charset="0"/>
                                          <a:ea typeface="Times New Roman" panose="02020603050405020304" pitchFamily="18" charset="0"/>
                                        </a:rPr>
                                        <m:t>𝑝𝑙𝑎𝑛𝑛𝑒𝑑</m:t>
                                      </m:r>
                                      <m:r>
                                        <a:rPr lang="pt-BR" sz="1800" i="1">
                                          <a:effectLst/>
                                          <a:latin typeface="Cambria Math" panose="02040503050406030204" pitchFamily="18" charset="0"/>
                                          <a:ea typeface="Times New Roman" panose="02020603050405020304" pitchFamily="18" charset="0"/>
                                        </a:rPr>
                                        <m:t>)</m:t>
                                      </m:r>
                                    </m:sub>
                                  </m:sSub>
                                </m:e>
                              </m:groupChr>
                            </m:e>
                          </m:box>
                          <m:r>
                            <a:rPr lang="pt-BR" sz="1800" i="1">
                              <a:effectLst/>
                              <a:latin typeface="Cambria Math" panose="02040503050406030204" pitchFamily="18" charset="0"/>
                              <a:ea typeface="Times New Roman" panose="02020603050405020304" pitchFamily="18" charset="0"/>
                            </a:rPr>
                            <m:t>, </m:t>
                          </m:r>
                          <m:box>
                            <m:boxPr>
                              <m:ctrlPr>
                                <a:rPr lang="pt-BR" sz="1800" i="1">
                                  <a:effectLst/>
                                  <a:latin typeface="Cambria Math" panose="02040503050406030204" pitchFamily="18" charset="0"/>
                                  <a:ea typeface="Times New Roman" panose="02020603050405020304" pitchFamily="18" charset="0"/>
                                </a:rPr>
                              </m:ctrlPr>
                            </m:boxPr>
                            <m:e>
                              <m:groupChr>
                                <m:groupChrPr>
                                  <m:chr m:val="→"/>
                                  <m:pos m:val="top"/>
                                  <m:ctrlPr>
                                    <a:rPr lang="pt-BR" sz="1800" i="1">
                                      <a:effectLst/>
                                      <a:latin typeface="Cambria Math" panose="02040503050406030204" pitchFamily="18" charset="0"/>
                                      <a:ea typeface="Times New Roman" panose="02020603050405020304" pitchFamily="18" charset="0"/>
                                    </a:rPr>
                                  </m:ctrlPr>
                                </m:groupChrPr>
                                <m:e>
                                  <m:sSub>
                                    <m:sSubPr>
                                      <m:ctrlPr>
                                        <a:rPr lang="pt-BR" sz="1800" i="1">
                                          <a:effectLst/>
                                          <a:latin typeface="Cambria Math" panose="02040503050406030204" pitchFamily="18" charset="0"/>
                                          <a:ea typeface="Times New Roman" panose="02020603050405020304" pitchFamily="18" charset="0"/>
                                        </a:rPr>
                                      </m:ctrlPr>
                                    </m:sSubPr>
                                    <m:e>
                                      <m:r>
                                        <m:rPr>
                                          <m:sty m:val="p"/>
                                        </m:rPr>
                                        <a:rPr lang="pt-BR" sz="1800">
                                          <a:effectLst/>
                                          <a:latin typeface="Cambria Math" panose="02040503050406030204" pitchFamily="18" charset="0"/>
                                          <a:ea typeface="Times New Roman" panose="02020603050405020304" pitchFamily="18" charset="0"/>
                                        </a:rPr>
                                        <m:t>SPQC</m:t>
                                      </m:r>
                                    </m:e>
                                    <m:sub>
                                      <m:r>
                                        <a:rPr lang="pt-BR" sz="1800" i="1">
                                          <a:effectLst/>
                                          <a:latin typeface="Cambria Math" panose="02040503050406030204" pitchFamily="18" charset="0"/>
                                          <a:ea typeface="Times New Roman" panose="02020603050405020304" pitchFamily="18" charset="0"/>
                                        </a:rPr>
                                        <m:t>𝑖</m:t>
                                      </m:r>
                                      <m:r>
                                        <a:rPr lang="pt-BR" sz="1800" i="1">
                                          <a:effectLst/>
                                          <a:latin typeface="Cambria Math" panose="02040503050406030204" pitchFamily="18" charset="0"/>
                                          <a:ea typeface="Times New Roman" panose="02020603050405020304" pitchFamily="18" charset="0"/>
                                        </a:rPr>
                                        <m:t> (</m:t>
                                      </m:r>
                                      <m:r>
                                        <a:rPr lang="en-US" sz="1800" i="1">
                                          <a:effectLst/>
                                          <a:latin typeface="Cambria Math" panose="02040503050406030204" pitchFamily="18" charset="0"/>
                                          <a:ea typeface="Times New Roman" panose="02020603050405020304" pitchFamily="18" charset="0"/>
                                        </a:rPr>
                                        <m:t>𝑟𝑒𝑎𝑙𝑖𝑧𝑒𝑑</m:t>
                                      </m:r>
                                      <m:r>
                                        <a:rPr lang="pt-BR" sz="1800" i="1">
                                          <a:effectLst/>
                                          <a:latin typeface="Cambria Math" panose="02040503050406030204" pitchFamily="18" charset="0"/>
                                          <a:ea typeface="Times New Roman" panose="02020603050405020304" pitchFamily="18" charset="0"/>
                                        </a:rPr>
                                        <m:t>)</m:t>
                                      </m:r>
                                    </m:sub>
                                  </m:sSub>
                                </m:e>
                              </m:groupChr>
                            </m:e>
                          </m:box>
                        </m:e>
                      </m:d>
                      <m:r>
                        <a:rPr lang="pt-BR" sz="1800" i="1">
                          <a:effectLst/>
                          <a:latin typeface="Cambria Math" panose="02040503050406030204" pitchFamily="18" charset="0"/>
                          <a:ea typeface="Times New Roman" panose="02020603050405020304" pitchFamily="18" charset="0"/>
                        </a:rPr>
                        <m:t>= </m:t>
                      </m:r>
                      <m:f>
                        <m:fPr>
                          <m:ctrlPr>
                            <a:rPr lang="pt-BR" sz="1800" i="1">
                              <a:effectLst/>
                              <a:latin typeface="Cambria Math" panose="02040503050406030204" pitchFamily="18" charset="0"/>
                              <a:ea typeface="Times New Roman" panose="02020603050405020304" pitchFamily="18" charset="0"/>
                            </a:rPr>
                          </m:ctrlPr>
                        </m:fPr>
                        <m:num>
                          <m:box>
                            <m:boxPr>
                              <m:ctrlPr>
                                <a:rPr lang="pt-BR" sz="1800" i="1">
                                  <a:effectLst/>
                                  <a:latin typeface="Cambria Math" panose="02040503050406030204" pitchFamily="18" charset="0"/>
                                  <a:ea typeface="Times New Roman" panose="02020603050405020304" pitchFamily="18" charset="0"/>
                                </a:rPr>
                              </m:ctrlPr>
                            </m:boxPr>
                            <m:e>
                              <m:groupChr>
                                <m:groupChrPr>
                                  <m:chr m:val="→"/>
                                  <m:pos m:val="top"/>
                                  <m:ctrlPr>
                                    <a:rPr lang="pt-BR" sz="1800" i="1">
                                      <a:effectLst/>
                                      <a:latin typeface="Cambria Math" panose="02040503050406030204" pitchFamily="18" charset="0"/>
                                      <a:ea typeface="Times New Roman" panose="02020603050405020304" pitchFamily="18" charset="0"/>
                                    </a:rPr>
                                  </m:ctrlPr>
                                </m:groupChrPr>
                                <m:e>
                                  <m:sSub>
                                    <m:sSubPr>
                                      <m:ctrlPr>
                                        <a:rPr lang="pt-BR" sz="1800" i="1">
                                          <a:effectLst/>
                                          <a:latin typeface="Cambria Math" panose="02040503050406030204" pitchFamily="18" charset="0"/>
                                          <a:ea typeface="Times New Roman" panose="02020603050405020304" pitchFamily="18" charset="0"/>
                                        </a:rPr>
                                      </m:ctrlPr>
                                    </m:sSubPr>
                                    <m:e>
                                      <m:r>
                                        <m:rPr>
                                          <m:sty m:val="p"/>
                                        </m:rPr>
                                        <a:rPr lang="pt-BR" sz="1800">
                                          <a:effectLst/>
                                          <a:latin typeface="Cambria Math" panose="02040503050406030204" pitchFamily="18" charset="0"/>
                                          <a:ea typeface="Times New Roman" panose="02020603050405020304" pitchFamily="18" charset="0"/>
                                        </a:rPr>
                                        <m:t>SPQC</m:t>
                                      </m:r>
                                    </m:e>
                                    <m:sub>
                                      <m:r>
                                        <a:rPr lang="pt-BR" sz="1800" i="1">
                                          <a:effectLst/>
                                          <a:latin typeface="Cambria Math" panose="02040503050406030204" pitchFamily="18" charset="0"/>
                                          <a:ea typeface="Times New Roman" panose="02020603050405020304" pitchFamily="18" charset="0"/>
                                        </a:rPr>
                                        <m:t>𝑖</m:t>
                                      </m:r>
                                      <m:r>
                                        <a:rPr lang="pt-BR" sz="1800" i="1">
                                          <a:effectLst/>
                                          <a:latin typeface="Cambria Math" panose="02040503050406030204" pitchFamily="18" charset="0"/>
                                          <a:ea typeface="Times New Roman" panose="02020603050405020304" pitchFamily="18" charset="0"/>
                                        </a:rPr>
                                        <m:t> </m:t>
                                      </m:r>
                                      <m:d>
                                        <m:dPr>
                                          <m:ctrlPr>
                                            <a:rPr lang="pt-BR" sz="1800" i="1">
                                              <a:effectLst/>
                                              <a:latin typeface="Cambria Math" panose="02040503050406030204" pitchFamily="18" charset="0"/>
                                              <a:ea typeface="Times New Roman" panose="02020603050405020304" pitchFamily="18" charset="0"/>
                                            </a:rPr>
                                          </m:ctrlPr>
                                        </m:dPr>
                                        <m:e>
                                          <m:r>
                                            <a:rPr lang="en-US" sz="1800" i="1">
                                              <a:effectLst/>
                                              <a:latin typeface="Cambria Math" panose="02040503050406030204" pitchFamily="18" charset="0"/>
                                              <a:ea typeface="Times New Roman" panose="02020603050405020304" pitchFamily="18" charset="0"/>
                                            </a:rPr>
                                            <m:t>𝑝𝑙𝑎𝑛𝑛𝑒𝑑</m:t>
                                          </m:r>
                                        </m:e>
                                      </m:d>
                                    </m:sub>
                                  </m:sSub>
                                </m:e>
                              </m:groupChr>
                            </m:e>
                          </m:box>
                          <m:r>
                            <a:rPr lang="pt-BR" sz="1800" i="1">
                              <a:effectLst/>
                              <a:latin typeface="Cambria Math" panose="02040503050406030204" pitchFamily="18" charset="0"/>
                              <a:ea typeface="Times New Roman" panose="02020603050405020304" pitchFamily="18" charset="0"/>
                            </a:rPr>
                            <m:t> </m:t>
                          </m:r>
                          <m:r>
                            <m:rPr>
                              <m:nor/>
                            </m:rPr>
                            <a:rPr lang="pt-BR" sz="4400" baseline="-25000">
                              <a:effectLst/>
                              <a:latin typeface="Cambria Math" panose="02040503050406030204" pitchFamily="18" charset="0"/>
                              <a:ea typeface="Times New Roman" panose="02020603050405020304" pitchFamily="18" charset="0"/>
                            </a:rPr>
                            <m:t>•</m:t>
                          </m:r>
                          <m:r>
                            <a:rPr lang="pt-BR" sz="1800" i="1">
                              <a:effectLst/>
                              <a:latin typeface="Cambria Math" panose="02040503050406030204" pitchFamily="18" charset="0"/>
                              <a:ea typeface="Times New Roman" panose="02020603050405020304" pitchFamily="18" charset="0"/>
                            </a:rPr>
                            <m:t> </m:t>
                          </m:r>
                          <m:box>
                            <m:boxPr>
                              <m:ctrlPr>
                                <a:rPr lang="pt-BR" sz="1800" i="1">
                                  <a:effectLst/>
                                  <a:latin typeface="Cambria Math" panose="02040503050406030204" pitchFamily="18" charset="0"/>
                                  <a:ea typeface="Times New Roman" panose="02020603050405020304" pitchFamily="18" charset="0"/>
                                </a:rPr>
                              </m:ctrlPr>
                            </m:boxPr>
                            <m:e>
                              <m:groupChr>
                                <m:groupChrPr>
                                  <m:chr m:val="→"/>
                                  <m:pos m:val="top"/>
                                  <m:ctrlPr>
                                    <a:rPr lang="pt-BR" sz="1800" i="1">
                                      <a:effectLst/>
                                      <a:latin typeface="Cambria Math" panose="02040503050406030204" pitchFamily="18" charset="0"/>
                                      <a:ea typeface="Times New Roman" panose="02020603050405020304" pitchFamily="18" charset="0"/>
                                    </a:rPr>
                                  </m:ctrlPr>
                                </m:groupChrPr>
                                <m:e>
                                  <m:sSub>
                                    <m:sSubPr>
                                      <m:ctrlPr>
                                        <a:rPr lang="pt-BR" sz="1800" i="1">
                                          <a:effectLst/>
                                          <a:latin typeface="Cambria Math" panose="02040503050406030204" pitchFamily="18" charset="0"/>
                                          <a:ea typeface="Times New Roman" panose="02020603050405020304" pitchFamily="18" charset="0"/>
                                        </a:rPr>
                                      </m:ctrlPr>
                                    </m:sSubPr>
                                    <m:e>
                                      <m:r>
                                        <m:rPr>
                                          <m:sty m:val="p"/>
                                        </m:rPr>
                                        <a:rPr lang="pt-BR" sz="1800">
                                          <a:effectLst/>
                                          <a:latin typeface="Cambria Math" panose="02040503050406030204" pitchFamily="18" charset="0"/>
                                          <a:ea typeface="Times New Roman" panose="02020603050405020304" pitchFamily="18" charset="0"/>
                                        </a:rPr>
                                        <m:t>SPQC</m:t>
                                      </m:r>
                                    </m:e>
                                    <m:sub>
                                      <m:r>
                                        <a:rPr lang="pt-BR" sz="1800" i="1">
                                          <a:effectLst/>
                                          <a:latin typeface="Cambria Math" panose="02040503050406030204" pitchFamily="18" charset="0"/>
                                          <a:ea typeface="Times New Roman" panose="02020603050405020304" pitchFamily="18" charset="0"/>
                                        </a:rPr>
                                        <m:t>𝑖</m:t>
                                      </m:r>
                                      <m:r>
                                        <a:rPr lang="pt-BR" sz="1800" i="1">
                                          <a:effectLst/>
                                          <a:latin typeface="Cambria Math" panose="02040503050406030204" pitchFamily="18" charset="0"/>
                                          <a:ea typeface="Times New Roman" panose="02020603050405020304" pitchFamily="18" charset="0"/>
                                        </a:rPr>
                                        <m:t> (</m:t>
                                      </m:r>
                                      <m:r>
                                        <a:rPr lang="en-US" sz="1800" i="1">
                                          <a:effectLst/>
                                          <a:latin typeface="Cambria Math" panose="02040503050406030204" pitchFamily="18" charset="0"/>
                                          <a:ea typeface="Times New Roman" panose="02020603050405020304" pitchFamily="18" charset="0"/>
                                        </a:rPr>
                                        <m:t>𝑟𝑒𝑎𝑙𝑖𝑧𝑒𝑑</m:t>
                                      </m:r>
                                      <m:r>
                                        <a:rPr lang="pt-BR" sz="1800" i="1">
                                          <a:effectLst/>
                                          <a:latin typeface="Cambria Math" panose="02040503050406030204" pitchFamily="18" charset="0"/>
                                          <a:ea typeface="Times New Roman" panose="02020603050405020304" pitchFamily="18" charset="0"/>
                                        </a:rPr>
                                        <m:t>)</m:t>
                                      </m:r>
                                    </m:sub>
                                  </m:sSub>
                                </m:e>
                              </m:groupChr>
                            </m:e>
                          </m:box>
                        </m:num>
                        <m:den>
                          <m:d>
                            <m:dPr>
                              <m:begChr m:val="|"/>
                              <m:endChr m:val="|"/>
                              <m:ctrlPr>
                                <a:rPr lang="pt-BR" sz="1800" i="1">
                                  <a:effectLst/>
                                  <a:latin typeface="Cambria Math" panose="02040503050406030204" pitchFamily="18" charset="0"/>
                                  <a:ea typeface="Times New Roman" panose="02020603050405020304" pitchFamily="18" charset="0"/>
                                </a:rPr>
                              </m:ctrlPr>
                            </m:dPr>
                            <m:e>
                              <m:box>
                                <m:boxPr>
                                  <m:ctrlPr>
                                    <a:rPr lang="pt-BR" sz="1800" i="1">
                                      <a:effectLst/>
                                      <a:latin typeface="Cambria Math" panose="02040503050406030204" pitchFamily="18" charset="0"/>
                                      <a:ea typeface="Times New Roman" panose="02020603050405020304" pitchFamily="18" charset="0"/>
                                    </a:rPr>
                                  </m:ctrlPr>
                                </m:boxPr>
                                <m:e>
                                  <m:groupChr>
                                    <m:groupChrPr>
                                      <m:chr m:val="→"/>
                                      <m:pos m:val="top"/>
                                      <m:ctrlPr>
                                        <a:rPr lang="pt-BR" sz="1800" i="1">
                                          <a:effectLst/>
                                          <a:latin typeface="Cambria Math" panose="02040503050406030204" pitchFamily="18" charset="0"/>
                                          <a:ea typeface="Times New Roman" panose="02020603050405020304" pitchFamily="18" charset="0"/>
                                        </a:rPr>
                                      </m:ctrlPr>
                                    </m:groupChrPr>
                                    <m:e>
                                      <m:sSub>
                                        <m:sSubPr>
                                          <m:ctrlPr>
                                            <a:rPr lang="pt-BR" sz="1800" i="1">
                                              <a:effectLst/>
                                              <a:latin typeface="Cambria Math" panose="02040503050406030204" pitchFamily="18" charset="0"/>
                                              <a:ea typeface="Times New Roman" panose="02020603050405020304" pitchFamily="18" charset="0"/>
                                            </a:rPr>
                                          </m:ctrlPr>
                                        </m:sSubPr>
                                        <m:e>
                                          <m:r>
                                            <m:rPr>
                                              <m:sty m:val="p"/>
                                            </m:rPr>
                                            <a:rPr lang="pt-BR" sz="1800">
                                              <a:effectLst/>
                                              <a:latin typeface="Cambria Math" panose="02040503050406030204" pitchFamily="18" charset="0"/>
                                              <a:ea typeface="Times New Roman" panose="02020603050405020304" pitchFamily="18" charset="0"/>
                                            </a:rPr>
                                            <m:t>SPQC</m:t>
                                          </m:r>
                                        </m:e>
                                        <m:sub>
                                          <m:r>
                                            <a:rPr lang="pt-BR" sz="1800" i="1">
                                              <a:effectLst/>
                                              <a:latin typeface="Cambria Math" panose="02040503050406030204" pitchFamily="18" charset="0"/>
                                              <a:ea typeface="Times New Roman" panose="02020603050405020304" pitchFamily="18" charset="0"/>
                                            </a:rPr>
                                            <m:t>𝑖</m:t>
                                          </m:r>
                                          <m:r>
                                            <a:rPr lang="pt-BR" sz="1800" i="1">
                                              <a:effectLst/>
                                              <a:latin typeface="Cambria Math" panose="02040503050406030204" pitchFamily="18" charset="0"/>
                                              <a:ea typeface="Times New Roman" panose="02020603050405020304" pitchFamily="18" charset="0"/>
                                            </a:rPr>
                                            <m:t> (</m:t>
                                          </m:r>
                                          <m:r>
                                            <a:rPr lang="en-US" sz="1800" i="1">
                                              <a:effectLst/>
                                              <a:latin typeface="Cambria Math" panose="02040503050406030204" pitchFamily="18" charset="0"/>
                                              <a:ea typeface="Times New Roman" panose="02020603050405020304" pitchFamily="18" charset="0"/>
                                            </a:rPr>
                                            <m:t>𝑝𝑙𝑎𝑛𝑛𝑒𝑑</m:t>
                                          </m:r>
                                          <m:r>
                                            <a:rPr lang="pt-BR" sz="1800" i="1">
                                              <a:effectLst/>
                                              <a:latin typeface="Cambria Math" panose="02040503050406030204" pitchFamily="18" charset="0"/>
                                              <a:ea typeface="Times New Roman" panose="02020603050405020304" pitchFamily="18" charset="0"/>
                                            </a:rPr>
                                            <m:t>)</m:t>
                                          </m:r>
                                        </m:sub>
                                      </m:sSub>
                                    </m:e>
                                  </m:groupChr>
                                </m:e>
                              </m:box>
                            </m:e>
                          </m:d>
                          <m:d>
                            <m:dPr>
                              <m:begChr m:val="|"/>
                              <m:endChr m:val="|"/>
                              <m:ctrlPr>
                                <a:rPr lang="pt-BR" sz="1800" i="1">
                                  <a:effectLst/>
                                  <a:latin typeface="Cambria Math" panose="02040503050406030204" pitchFamily="18" charset="0"/>
                                  <a:ea typeface="Times New Roman" panose="02020603050405020304" pitchFamily="18" charset="0"/>
                                </a:rPr>
                              </m:ctrlPr>
                            </m:dPr>
                            <m:e>
                              <m:box>
                                <m:boxPr>
                                  <m:ctrlPr>
                                    <a:rPr lang="pt-BR" sz="1800" i="1">
                                      <a:effectLst/>
                                      <a:latin typeface="Cambria Math" panose="02040503050406030204" pitchFamily="18" charset="0"/>
                                      <a:ea typeface="Times New Roman" panose="02020603050405020304" pitchFamily="18" charset="0"/>
                                    </a:rPr>
                                  </m:ctrlPr>
                                </m:boxPr>
                                <m:e>
                                  <m:box>
                                    <m:boxPr>
                                      <m:ctrlPr>
                                        <a:rPr lang="pt-BR" sz="1800" i="1">
                                          <a:effectLst/>
                                          <a:latin typeface="Cambria Math" panose="02040503050406030204" pitchFamily="18" charset="0"/>
                                          <a:ea typeface="Times New Roman" panose="02020603050405020304" pitchFamily="18" charset="0"/>
                                        </a:rPr>
                                      </m:ctrlPr>
                                    </m:boxPr>
                                    <m:e>
                                      <m:groupChr>
                                        <m:groupChrPr>
                                          <m:chr m:val="→"/>
                                          <m:pos m:val="top"/>
                                          <m:ctrlPr>
                                            <a:rPr lang="pt-BR" sz="1800" i="1">
                                              <a:effectLst/>
                                              <a:latin typeface="Cambria Math" panose="02040503050406030204" pitchFamily="18" charset="0"/>
                                              <a:ea typeface="Times New Roman" panose="02020603050405020304" pitchFamily="18" charset="0"/>
                                            </a:rPr>
                                          </m:ctrlPr>
                                        </m:groupChrPr>
                                        <m:e>
                                          <m:sSub>
                                            <m:sSubPr>
                                              <m:ctrlPr>
                                                <a:rPr lang="pt-BR" sz="1800" i="1">
                                                  <a:effectLst/>
                                                  <a:latin typeface="Cambria Math" panose="02040503050406030204" pitchFamily="18" charset="0"/>
                                                  <a:ea typeface="Times New Roman" panose="02020603050405020304" pitchFamily="18" charset="0"/>
                                                </a:rPr>
                                              </m:ctrlPr>
                                            </m:sSubPr>
                                            <m:e>
                                              <m:r>
                                                <m:rPr>
                                                  <m:sty m:val="p"/>
                                                </m:rPr>
                                                <a:rPr lang="pt-BR" sz="1800">
                                                  <a:effectLst/>
                                                  <a:latin typeface="Cambria Math" panose="02040503050406030204" pitchFamily="18" charset="0"/>
                                                  <a:ea typeface="Times New Roman" panose="02020603050405020304" pitchFamily="18" charset="0"/>
                                                </a:rPr>
                                                <m:t>SPQC</m:t>
                                              </m:r>
                                            </m:e>
                                            <m:sub>
                                              <m:r>
                                                <a:rPr lang="pt-BR" sz="1800" i="1">
                                                  <a:effectLst/>
                                                  <a:latin typeface="Cambria Math" panose="02040503050406030204" pitchFamily="18" charset="0"/>
                                                  <a:ea typeface="Times New Roman" panose="02020603050405020304" pitchFamily="18" charset="0"/>
                                                </a:rPr>
                                                <m:t>𝑖</m:t>
                                              </m:r>
                                              <m:r>
                                                <a:rPr lang="pt-BR" sz="1800" i="1">
                                                  <a:effectLst/>
                                                  <a:latin typeface="Cambria Math" panose="02040503050406030204" pitchFamily="18" charset="0"/>
                                                  <a:ea typeface="Times New Roman" panose="02020603050405020304" pitchFamily="18" charset="0"/>
                                                </a:rPr>
                                                <m:t> (</m:t>
                                              </m:r>
                                              <m:r>
                                                <a:rPr lang="en-US" sz="1800" i="1">
                                                  <a:effectLst/>
                                                  <a:latin typeface="Cambria Math" panose="02040503050406030204" pitchFamily="18" charset="0"/>
                                                  <a:ea typeface="Times New Roman" panose="02020603050405020304" pitchFamily="18" charset="0"/>
                                                </a:rPr>
                                                <m:t>𝑟𝑒𝑎𝑙𝑖𝑧𝑒𝑑</m:t>
                                              </m:r>
                                              <m:r>
                                                <a:rPr lang="pt-BR" sz="1800" i="1">
                                                  <a:effectLst/>
                                                  <a:latin typeface="Cambria Math" panose="02040503050406030204" pitchFamily="18" charset="0"/>
                                                  <a:ea typeface="Times New Roman" panose="02020603050405020304" pitchFamily="18" charset="0"/>
                                                </a:rPr>
                                                <m:t>)</m:t>
                                              </m:r>
                                            </m:sub>
                                          </m:sSub>
                                        </m:e>
                                      </m:groupChr>
                                    </m:e>
                                  </m:box>
                                </m:e>
                              </m:box>
                            </m:e>
                          </m:d>
                        </m:den>
                      </m:f>
                      <m:r>
                        <a:rPr lang="pt-BR" sz="1800" i="1">
                          <a:effectLst/>
                          <a:latin typeface="Cambria Math" panose="02040503050406030204" pitchFamily="18" charset="0"/>
                          <a:ea typeface="Times New Roman" panose="02020603050405020304" pitchFamily="18" charset="0"/>
                        </a:rPr>
                        <m:t>= </m:t>
                      </m:r>
                      <m:f>
                        <m:fPr>
                          <m:ctrlPr>
                            <a:rPr lang="pt-BR" sz="1800" i="1">
                              <a:effectLst/>
                              <a:latin typeface="Cambria Math" panose="02040503050406030204" pitchFamily="18" charset="0"/>
                              <a:ea typeface="Times New Roman" panose="02020603050405020304" pitchFamily="18" charset="0"/>
                            </a:rPr>
                          </m:ctrlPr>
                        </m:fPr>
                        <m:num>
                          <m:nary>
                            <m:naryPr>
                              <m:chr m:val="∑"/>
                              <m:limLoc m:val="undOvr"/>
                              <m:ctrlPr>
                                <a:rPr lang="pt-BR" sz="1800" i="1">
                                  <a:effectLst/>
                                  <a:latin typeface="Cambria Math" panose="02040503050406030204" pitchFamily="18" charset="0"/>
                                  <a:ea typeface="Times New Roman" panose="02020603050405020304" pitchFamily="18" charset="0"/>
                                </a:rPr>
                              </m:ctrlPr>
                            </m:naryPr>
                            <m:sub>
                              <m:r>
                                <a:rPr lang="pt-BR" sz="1800" i="1">
                                  <a:effectLst/>
                                  <a:latin typeface="Cambria Math" panose="02040503050406030204" pitchFamily="18" charset="0"/>
                                  <a:ea typeface="Times New Roman" panose="02020603050405020304" pitchFamily="18" charset="0"/>
                                </a:rPr>
                                <m:t>𝑖</m:t>
                              </m:r>
                              <m:r>
                                <a:rPr lang="pt-BR" sz="1800" i="1">
                                  <a:effectLst/>
                                  <a:latin typeface="Cambria Math" panose="02040503050406030204" pitchFamily="18" charset="0"/>
                                  <a:ea typeface="Times New Roman" panose="02020603050405020304" pitchFamily="18" charset="0"/>
                                </a:rPr>
                                <m:t>=1</m:t>
                              </m:r>
                            </m:sub>
                            <m:sup>
                              <m:r>
                                <a:rPr lang="pt-BR" sz="1800" i="1">
                                  <a:effectLst/>
                                  <a:latin typeface="Cambria Math" panose="02040503050406030204" pitchFamily="18" charset="0"/>
                                  <a:ea typeface="Times New Roman" panose="02020603050405020304" pitchFamily="18" charset="0"/>
                                </a:rPr>
                                <m:t>𝑡</m:t>
                              </m:r>
                            </m:sup>
                            <m:e>
                              <m:sSub>
                                <m:sSubPr>
                                  <m:ctrlPr>
                                    <a:rPr lang="pt-BR" sz="1800" i="1">
                                      <a:effectLst/>
                                      <a:latin typeface="Cambria Math" panose="02040503050406030204" pitchFamily="18" charset="0"/>
                                      <a:ea typeface="Times New Roman" panose="02020603050405020304" pitchFamily="18" charset="0"/>
                                    </a:rPr>
                                  </m:ctrlPr>
                                </m:sSubPr>
                                <m:e>
                                  <m:r>
                                    <a:rPr lang="pt-BR" sz="1800" i="1">
                                      <a:effectLst/>
                                      <a:latin typeface="Cambria Math" panose="02040503050406030204" pitchFamily="18" charset="0"/>
                                      <a:ea typeface="Times New Roman" panose="02020603050405020304" pitchFamily="18" charset="0"/>
                                    </a:rPr>
                                    <m:t>𝑥</m:t>
                                  </m:r>
                                </m:e>
                                <m:sub>
                                  <m:r>
                                    <a:rPr lang="pt-BR" sz="1800" i="1">
                                      <a:effectLst/>
                                      <a:latin typeface="Cambria Math" panose="02040503050406030204" pitchFamily="18" charset="0"/>
                                      <a:ea typeface="Times New Roman" panose="02020603050405020304" pitchFamily="18" charset="0"/>
                                    </a:rPr>
                                    <m:t>𝑖</m:t>
                                  </m:r>
                                </m:sub>
                              </m:sSub>
                              <m:sSub>
                                <m:sSubPr>
                                  <m:ctrlPr>
                                    <a:rPr lang="pt-BR" sz="1800" i="1">
                                      <a:effectLst/>
                                      <a:latin typeface="Cambria Math" panose="02040503050406030204" pitchFamily="18" charset="0"/>
                                      <a:ea typeface="Times New Roman" panose="02020603050405020304" pitchFamily="18" charset="0"/>
                                    </a:rPr>
                                  </m:ctrlPr>
                                </m:sSubPr>
                                <m:e>
                                  <m:r>
                                    <a:rPr lang="pt-BR" sz="1800" i="1">
                                      <a:effectLst/>
                                      <a:latin typeface="Cambria Math" panose="02040503050406030204" pitchFamily="18" charset="0"/>
                                      <a:ea typeface="Times New Roman" panose="02020603050405020304" pitchFamily="18" charset="0"/>
                                    </a:rPr>
                                    <m:t>𝑦</m:t>
                                  </m:r>
                                </m:e>
                                <m:sub>
                                  <m:r>
                                    <a:rPr lang="pt-BR" sz="1800" i="1">
                                      <a:effectLst/>
                                      <a:latin typeface="Cambria Math" panose="02040503050406030204" pitchFamily="18" charset="0"/>
                                      <a:ea typeface="Times New Roman" panose="02020603050405020304" pitchFamily="18" charset="0"/>
                                    </a:rPr>
                                    <m:t>𝑖</m:t>
                                  </m:r>
                                </m:sub>
                              </m:sSub>
                            </m:e>
                          </m:nary>
                        </m:num>
                        <m:den>
                          <m:rad>
                            <m:radPr>
                              <m:degHide m:val="on"/>
                              <m:ctrlPr>
                                <a:rPr lang="pt-BR" sz="1800" i="1">
                                  <a:effectLst/>
                                  <a:latin typeface="Cambria Math" panose="02040503050406030204" pitchFamily="18" charset="0"/>
                                  <a:ea typeface="Times New Roman" panose="02020603050405020304" pitchFamily="18" charset="0"/>
                                </a:rPr>
                              </m:ctrlPr>
                            </m:radPr>
                            <m:deg/>
                            <m:e>
                              <m:nary>
                                <m:naryPr>
                                  <m:chr m:val="∑"/>
                                  <m:limLoc m:val="undOvr"/>
                                  <m:ctrlPr>
                                    <a:rPr lang="pt-BR" sz="1800" i="1">
                                      <a:effectLst/>
                                      <a:latin typeface="Cambria Math" panose="02040503050406030204" pitchFamily="18" charset="0"/>
                                      <a:ea typeface="Times New Roman" panose="02020603050405020304" pitchFamily="18" charset="0"/>
                                    </a:rPr>
                                  </m:ctrlPr>
                                </m:naryPr>
                                <m:sub>
                                  <m:r>
                                    <a:rPr lang="pt-BR" sz="1800" i="1">
                                      <a:effectLst/>
                                      <a:latin typeface="Cambria Math" panose="02040503050406030204" pitchFamily="18" charset="0"/>
                                      <a:ea typeface="Times New Roman" panose="02020603050405020304" pitchFamily="18" charset="0"/>
                                    </a:rPr>
                                    <m:t>𝑖</m:t>
                                  </m:r>
                                  <m:r>
                                    <a:rPr lang="pt-BR" sz="1800" i="1">
                                      <a:effectLst/>
                                      <a:latin typeface="Cambria Math" panose="02040503050406030204" pitchFamily="18" charset="0"/>
                                      <a:ea typeface="Times New Roman" panose="02020603050405020304" pitchFamily="18" charset="0"/>
                                    </a:rPr>
                                    <m:t>=1</m:t>
                                  </m:r>
                                </m:sub>
                                <m:sup>
                                  <m:r>
                                    <a:rPr lang="pt-BR" sz="1800" i="1">
                                      <a:effectLst/>
                                      <a:latin typeface="Cambria Math" panose="02040503050406030204" pitchFamily="18" charset="0"/>
                                      <a:ea typeface="Times New Roman" panose="02020603050405020304" pitchFamily="18" charset="0"/>
                                    </a:rPr>
                                    <m:t>𝑡</m:t>
                                  </m:r>
                                </m:sup>
                                <m:e>
                                  <m:sSubSup>
                                    <m:sSubSupPr>
                                      <m:ctrlPr>
                                        <a:rPr lang="pt-BR" sz="1800" i="1">
                                          <a:effectLst/>
                                          <a:latin typeface="Cambria Math" panose="02040503050406030204" pitchFamily="18" charset="0"/>
                                          <a:ea typeface="Times New Roman" panose="02020603050405020304" pitchFamily="18" charset="0"/>
                                        </a:rPr>
                                      </m:ctrlPr>
                                    </m:sSubSupPr>
                                    <m:e>
                                      <m:r>
                                        <a:rPr lang="pt-BR" sz="1800" i="1">
                                          <a:effectLst/>
                                          <a:latin typeface="Cambria Math" panose="02040503050406030204" pitchFamily="18" charset="0"/>
                                          <a:ea typeface="Times New Roman" panose="02020603050405020304" pitchFamily="18" charset="0"/>
                                        </a:rPr>
                                        <m:t>𝑥</m:t>
                                      </m:r>
                                    </m:e>
                                    <m:sub>
                                      <m:r>
                                        <a:rPr lang="pt-BR" sz="1800" i="1">
                                          <a:effectLst/>
                                          <a:latin typeface="Cambria Math" panose="02040503050406030204" pitchFamily="18" charset="0"/>
                                          <a:ea typeface="Times New Roman" panose="02020603050405020304" pitchFamily="18" charset="0"/>
                                        </a:rPr>
                                        <m:t>𝑖</m:t>
                                      </m:r>
                                    </m:sub>
                                    <m:sup>
                                      <m:r>
                                        <a:rPr lang="pt-BR" sz="1800" i="1">
                                          <a:effectLst/>
                                          <a:latin typeface="Cambria Math" panose="02040503050406030204" pitchFamily="18" charset="0"/>
                                          <a:ea typeface="Times New Roman" panose="02020603050405020304" pitchFamily="18" charset="0"/>
                                        </a:rPr>
                                        <m:t>2</m:t>
                                      </m:r>
                                    </m:sup>
                                  </m:sSubSup>
                                </m:e>
                              </m:nary>
                              <m:r>
                                <a:rPr lang="pt-BR" sz="1800" i="1">
                                  <a:effectLst/>
                                  <a:latin typeface="Cambria Math" panose="02040503050406030204" pitchFamily="18" charset="0"/>
                                  <a:ea typeface="Times New Roman" panose="02020603050405020304" pitchFamily="18" charset="0"/>
                                </a:rPr>
                                <m:t> ×</m:t>
                              </m:r>
                              <m:nary>
                                <m:naryPr>
                                  <m:chr m:val="∑"/>
                                  <m:limLoc m:val="undOvr"/>
                                  <m:ctrlPr>
                                    <a:rPr lang="pt-BR" sz="1800" i="1">
                                      <a:effectLst/>
                                      <a:latin typeface="Cambria Math" panose="02040503050406030204" pitchFamily="18" charset="0"/>
                                      <a:ea typeface="Times New Roman" panose="02020603050405020304" pitchFamily="18" charset="0"/>
                                    </a:rPr>
                                  </m:ctrlPr>
                                </m:naryPr>
                                <m:sub>
                                  <m:r>
                                    <a:rPr lang="pt-BR" sz="1800" i="1">
                                      <a:effectLst/>
                                      <a:latin typeface="Cambria Math" panose="02040503050406030204" pitchFamily="18" charset="0"/>
                                      <a:ea typeface="Times New Roman" panose="02020603050405020304" pitchFamily="18" charset="0"/>
                                    </a:rPr>
                                    <m:t>𝑖</m:t>
                                  </m:r>
                                  <m:r>
                                    <a:rPr lang="pt-BR" sz="1800" i="1">
                                      <a:effectLst/>
                                      <a:latin typeface="Cambria Math" panose="02040503050406030204" pitchFamily="18" charset="0"/>
                                      <a:ea typeface="Times New Roman" panose="02020603050405020304" pitchFamily="18" charset="0"/>
                                    </a:rPr>
                                    <m:t>=1</m:t>
                                  </m:r>
                                </m:sub>
                                <m:sup>
                                  <m:r>
                                    <a:rPr lang="pt-BR" sz="1800" i="1">
                                      <a:effectLst/>
                                      <a:latin typeface="Cambria Math" panose="02040503050406030204" pitchFamily="18" charset="0"/>
                                      <a:ea typeface="Times New Roman" panose="02020603050405020304" pitchFamily="18" charset="0"/>
                                    </a:rPr>
                                    <m:t>𝑡</m:t>
                                  </m:r>
                                </m:sup>
                                <m:e>
                                  <m:sSubSup>
                                    <m:sSubSupPr>
                                      <m:ctrlPr>
                                        <a:rPr lang="pt-BR" sz="1800" i="1">
                                          <a:effectLst/>
                                          <a:latin typeface="Cambria Math" panose="02040503050406030204" pitchFamily="18" charset="0"/>
                                          <a:ea typeface="Times New Roman" panose="02020603050405020304" pitchFamily="18" charset="0"/>
                                        </a:rPr>
                                      </m:ctrlPr>
                                    </m:sSubSupPr>
                                    <m:e>
                                      <m:r>
                                        <a:rPr lang="pt-BR" sz="1800" i="1">
                                          <a:effectLst/>
                                          <a:latin typeface="Cambria Math" panose="02040503050406030204" pitchFamily="18" charset="0"/>
                                          <a:ea typeface="Times New Roman" panose="02020603050405020304" pitchFamily="18" charset="0"/>
                                        </a:rPr>
                                        <m:t>𝑦</m:t>
                                      </m:r>
                                    </m:e>
                                    <m:sub>
                                      <m:r>
                                        <a:rPr lang="pt-BR" sz="1800" i="1">
                                          <a:effectLst/>
                                          <a:latin typeface="Cambria Math" panose="02040503050406030204" pitchFamily="18" charset="0"/>
                                          <a:ea typeface="Times New Roman" panose="02020603050405020304" pitchFamily="18" charset="0"/>
                                        </a:rPr>
                                        <m:t>𝑖</m:t>
                                      </m:r>
                                    </m:sub>
                                    <m:sup>
                                      <m:r>
                                        <a:rPr lang="pt-BR" sz="1800" i="1">
                                          <a:effectLst/>
                                          <a:latin typeface="Cambria Math" panose="02040503050406030204" pitchFamily="18" charset="0"/>
                                          <a:ea typeface="Times New Roman" panose="02020603050405020304" pitchFamily="18" charset="0"/>
                                        </a:rPr>
                                        <m:t>2</m:t>
                                      </m:r>
                                    </m:sup>
                                  </m:sSubSup>
                                </m:e>
                              </m:nary>
                            </m:e>
                          </m:rad>
                        </m:den>
                      </m:f>
                    </m:oMath>
                  </m:oMathPara>
                </a14:m>
                <a:endParaRPr lang="pt-BR" sz="1800" dirty="0">
                  <a:effectLst/>
                  <a:latin typeface="Arial" panose="020B0604020202020204" pitchFamily="34" charset="0"/>
                  <a:ea typeface="Times New Roman" panose="02020603050405020304" pitchFamily="18" charset="0"/>
                </a:endParaRPr>
              </a:p>
            </p:txBody>
          </p:sp>
        </mc:Choice>
        <mc:Fallback xmlns="">
          <p:sp>
            <p:nvSpPr>
              <p:cNvPr id="2" name="Retângulo 1">
                <a:extLst>
                  <a:ext uri="{FF2B5EF4-FFF2-40B4-BE49-F238E27FC236}">
                    <a16:creationId xmlns:a16="http://schemas.microsoft.com/office/drawing/2014/main" id="{E3514CC7-A27E-3B41-8375-1E3A7731B590}"/>
                  </a:ext>
                </a:extLst>
              </p:cNvPr>
              <p:cNvSpPr>
                <a:spLocks noRot="1" noChangeAspect="1" noMove="1" noResize="1" noEditPoints="1" noAdjustHandles="1" noChangeArrowheads="1" noChangeShapeType="1" noTextEdit="1"/>
              </p:cNvSpPr>
              <p:nvPr/>
            </p:nvSpPr>
            <p:spPr>
              <a:xfrm>
                <a:off x="1187624" y="1736613"/>
                <a:ext cx="7173416" cy="3384773"/>
              </a:xfrm>
              <a:prstGeom prst="rect">
                <a:avLst/>
              </a:prstGeom>
              <a:blipFill>
                <a:blip r:embed="rId2"/>
                <a:stretch>
                  <a:fillRect l="-1770" b="-14607"/>
                </a:stretch>
              </a:blipFill>
            </p:spPr>
            <p:txBody>
              <a:bodyPr/>
              <a:lstStyle/>
              <a:p>
                <a:r>
                  <a:rPr lang="pt-BR">
                    <a:noFill/>
                  </a:rPr>
                  <a:t> </a:t>
                </a:r>
              </a:p>
            </p:txBody>
          </p:sp>
        </mc:Fallback>
      </mc:AlternateContent>
    </p:spTree>
    <p:extLst>
      <p:ext uri="{BB962C8B-B14F-4D97-AF65-F5344CB8AC3E}">
        <p14:creationId xmlns:p14="http://schemas.microsoft.com/office/powerpoint/2010/main" val="4798780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a:extLst>
              <a:ext uri="{FF2B5EF4-FFF2-40B4-BE49-F238E27FC236}">
                <a16:creationId xmlns:a16="http://schemas.microsoft.com/office/drawing/2014/main" id="{4A1E2298-2B96-9948-883E-46914526C13B}"/>
              </a:ext>
            </a:extLst>
          </p:cNvPr>
          <p:cNvSpPr txBox="1">
            <a:spLocks/>
          </p:cNvSpPr>
          <p:nvPr/>
        </p:nvSpPr>
        <p:spPr>
          <a:xfrm>
            <a:off x="-36512" y="4282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Interpretação</a:t>
            </a:r>
            <a:r>
              <a:rPr lang="en-US" altLang="ko-KR" sz="4000" dirty="0">
                <a:solidFill>
                  <a:schemeClr val="accent2"/>
                </a:solidFill>
              </a:rPr>
              <a:t> das </a:t>
            </a:r>
            <a:r>
              <a:rPr lang="en-US" altLang="ko-KR" sz="4000" dirty="0" err="1">
                <a:solidFill>
                  <a:schemeClr val="accent2"/>
                </a:solidFill>
              </a:rPr>
              <a:t>Medidas</a:t>
            </a:r>
            <a:endParaRPr lang="en-US" altLang="ko-KR" sz="4000" dirty="0">
              <a:solidFill>
                <a:schemeClr val="accent2"/>
              </a:solidFill>
            </a:endParaRPr>
          </a:p>
        </p:txBody>
      </p:sp>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sz="2000" dirty="0">
              <a:solidFill>
                <a:srgbClr val="C0504D"/>
              </a:solidFill>
            </a:endParaRPr>
          </a:p>
        </p:txBody>
      </p:sp>
      <p:sp>
        <p:nvSpPr>
          <p:cNvPr id="9" name="Text Placeholder 2">
            <a:extLst>
              <a:ext uri="{FF2B5EF4-FFF2-40B4-BE49-F238E27FC236}">
                <a16:creationId xmlns:a16="http://schemas.microsoft.com/office/drawing/2014/main" id="{590EFAA1-B876-EA4C-873C-60D83F6D34F9}"/>
              </a:ext>
            </a:extLst>
          </p:cNvPr>
          <p:cNvSpPr txBox="1">
            <a:spLocks/>
          </p:cNvSpPr>
          <p:nvPr/>
        </p:nvSpPr>
        <p:spPr>
          <a:xfrm>
            <a:off x="-36512" y="10043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Qualidade</a:t>
            </a:r>
            <a:r>
              <a:rPr lang="en-US" altLang="ko-KR" sz="2000" dirty="0">
                <a:solidFill>
                  <a:srgbClr val="C0504D"/>
                </a:solidFill>
              </a:rPr>
              <a:t> de </a:t>
            </a:r>
            <a:r>
              <a:rPr lang="en-US" altLang="ko-KR" sz="2000" dirty="0" err="1">
                <a:solidFill>
                  <a:srgbClr val="C0504D"/>
                </a:solidFill>
              </a:rPr>
              <a:t>Produto</a:t>
            </a:r>
            <a:endParaRPr lang="en-US" altLang="ko-KR" sz="2000" dirty="0">
              <a:solidFill>
                <a:srgbClr val="C0504D"/>
              </a:solidFill>
            </a:endParaRPr>
          </a:p>
        </p:txBody>
      </p:sp>
      <p:pic>
        <p:nvPicPr>
          <p:cNvPr id="3" name="Imagem 2">
            <a:extLst>
              <a:ext uri="{FF2B5EF4-FFF2-40B4-BE49-F238E27FC236}">
                <a16:creationId xmlns:a16="http://schemas.microsoft.com/office/drawing/2014/main" id="{E8C79CEA-B5E0-9345-A8AE-65A0F8078E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00" y="1868438"/>
            <a:ext cx="9029768" cy="2947216"/>
          </a:xfrm>
          <a:prstGeom prst="rect">
            <a:avLst/>
          </a:prstGeom>
        </p:spPr>
      </p:pic>
    </p:spTree>
    <p:extLst>
      <p:ext uri="{BB962C8B-B14F-4D97-AF65-F5344CB8AC3E}">
        <p14:creationId xmlns:p14="http://schemas.microsoft.com/office/powerpoint/2010/main" val="24925614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a:extLst>
              <a:ext uri="{FF2B5EF4-FFF2-40B4-BE49-F238E27FC236}">
                <a16:creationId xmlns:a16="http://schemas.microsoft.com/office/drawing/2014/main" id="{4A1E2298-2B96-9948-883E-46914526C13B}"/>
              </a:ext>
            </a:extLst>
          </p:cNvPr>
          <p:cNvSpPr txBox="1">
            <a:spLocks/>
          </p:cNvSpPr>
          <p:nvPr/>
        </p:nvSpPr>
        <p:spPr>
          <a:xfrm>
            <a:off x="-36512" y="4282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a:solidFill>
                  <a:schemeClr val="accent2"/>
                </a:solidFill>
              </a:rPr>
              <a:t>Dados do Parasite (</a:t>
            </a:r>
            <a:r>
              <a:rPr lang="en-US" altLang="ko-KR" sz="4000" dirty="0" err="1">
                <a:solidFill>
                  <a:schemeClr val="accent2"/>
                </a:solidFill>
              </a:rPr>
              <a:t>simulados</a:t>
            </a:r>
            <a:r>
              <a:rPr lang="en-US" altLang="ko-KR" sz="4000" dirty="0">
                <a:solidFill>
                  <a:schemeClr val="accent2"/>
                </a:solidFill>
              </a:rPr>
              <a:t>)</a:t>
            </a:r>
          </a:p>
        </p:txBody>
      </p:sp>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sz="2000" dirty="0">
              <a:solidFill>
                <a:srgbClr val="C0504D"/>
              </a:solidFill>
            </a:endParaRPr>
          </a:p>
        </p:txBody>
      </p:sp>
      <p:sp>
        <p:nvSpPr>
          <p:cNvPr id="9" name="Text Placeholder 2">
            <a:extLst>
              <a:ext uri="{FF2B5EF4-FFF2-40B4-BE49-F238E27FC236}">
                <a16:creationId xmlns:a16="http://schemas.microsoft.com/office/drawing/2014/main" id="{590EFAA1-B876-EA4C-873C-60D83F6D34F9}"/>
              </a:ext>
            </a:extLst>
          </p:cNvPr>
          <p:cNvSpPr txBox="1">
            <a:spLocks/>
          </p:cNvSpPr>
          <p:nvPr/>
        </p:nvSpPr>
        <p:spPr>
          <a:xfrm>
            <a:off x="-36512" y="10043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Qualidade</a:t>
            </a:r>
            <a:r>
              <a:rPr lang="en-US" altLang="ko-KR" sz="2000" dirty="0">
                <a:solidFill>
                  <a:srgbClr val="C0504D"/>
                </a:solidFill>
              </a:rPr>
              <a:t> </a:t>
            </a:r>
            <a:r>
              <a:rPr lang="en-US" altLang="ko-KR" sz="2000" dirty="0" err="1">
                <a:solidFill>
                  <a:srgbClr val="C0504D"/>
                </a:solidFill>
              </a:rPr>
              <a:t>em</a:t>
            </a:r>
            <a:r>
              <a:rPr lang="en-US" altLang="ko-KR" sz="2000" dirty="0">
                <a:solidFill>
                  <a:srgbClr val="C0504D"/>
                </a:solidFill>
              </a:rPr>
              <a:t> </a:t>
            </a:r>
            <a:r>
              <a:rPr lang="en-US" altLang="ko-KR" sz="2000" dirty="0" err="1">
                <a:solidFill>
                  <a:srgbClr val="C0504D"/>
                </a:solidFill>
              </a:rPr>
              <a:t>Uso</a:t>
            </a:r>
            <a:endParaRPr lang="en-US" altLang="ko-KR" sz="2000" dirty="0">
              <a:solidFill>
                <a:srgbClr val="C0504D"/>
              </a:solidFill>
            </a:endParaRPr>
          </a:p>
        </p:txBody>
      </p:sp>
      <p:pic>
        <p:nvPicPr>
          <p:cNvPr id="3" name="Imagem 2">
            <a:extLst>
              <a:ext uri="{FF2B5EF4-FFF2-40B4-BE49-F238E27FC236}">
                <a16:creationId xmlns:a16="http://schemas.microsoft.com/office/drawing/2014/main" id="{48635294-2ED5-D541-87D3-D66199AEC3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57" y="1541138"/>
            <a:ext cx="8620887" cy="4192118"/>
          </a:xfrm>
          <a:prstGeom prst="rect">
            <a:avLst/>
          </a:prstGeom>
        </p:spPr>
      </p:pic>
    </p:spTree>
    <p:extLst>
      <p:ext uri="{BB962C8B-B14F-4D97-AF65-F5344CB8AC3E}">
        <p14:creationId xmlns:p14="http://schemas.microsoft.com/office/powerpoint/2010/main" val="26050548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 name="Imagem 217">
            <a:extLst>
              <a:ext uri="{FF2B5EF4-FFF2-40B4-BE49-F238E27FC236}">
                <a16:creationId xmlns:a16="http://schemas.microsoft.com/office/drawing/2014/main" id="{8D5593FA-2D7C-6A4E-9724-71D0859352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50" y="44624"/>
            <a:ext cx="9055100" cy="6223000"/>
          </a:xfrm>
          <a:prstGeom prst="rect">
            <a:avLst/>
          </a:prstGeom>
        </p:spPr>
      </p:pic>
    </p:spTree>
    <p:extLst>
      <p:ext uri="{BB962C8B-B14F-4D97-AF65-F5344CB8AC3E}">
        <p14:creationId xmlns:p14="http://schemas.microsoft.com/office/powerpoint/2010/main" val="8684078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p:cNvSpPr txBox="1">
            <a:spLocks/>
          </p:cNvSpPr>
          <p:nvPr/>
        </p:nvSpPr>
        <p:spPr>
          <a:xfrm>
            <a:off x="0" y="26064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pt-BR" altLang="ko-KR" sz="4000" dirty="0">
                <a:solidFill>
                  <a:schemeClr val="accent2"/>
                </a:solidFill>
              </a:rPr>
              <a:t>Interpretação da Comparação</a:t>
            </a:r>
          </a:p>
        </p:txBody>
      </p:sp>
      <mc:AlternateContent xmlns:mc="http://schemas.openxmlformats.org/markup-compatibility/2006" xmlns:a14="http://schemas.microsoft.com/office/drawing/2010/main">
        <mc:Choice Requires="a14">
          <p:sp>
            <p:nvSpPr>
              <p:cNvPr id="4" name="Text Placeholder 2">
                <a:extLst>
                  <a:ext uri="{FF2B5EF4-FFF2-40B4-BE49-F238E27FC236}">
                    <a16:creationId xmlns:a16="http://schemas.microsoft.com/office/drawing/2014/main" id="{52F7F677-E583-0742-9293-52E2A3D0C75F}"/>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14:m>
                  <m:oMath xmlns:m="http://schemas.openxmlformats.org/officeDocument/2006/math">
                    <m:sSub>
                      <m:sSubPr>
                        <m:ctrlPr>
                          <a:rPr lang="pt-BR" sz="2000" i="1" smtClean="0">
                            <a:solidFill>
                              <a:schemeClr val="accent2">
                                <a:lumMod val="75000"/>
                              </a:schemeClr>
                            </a:solidFill>
                            <a:latin typeface="Cambria Math" panose="02040503050406030204" pitchFamily="18" charset="0"/>
                          </a:rPr>
                        </m:ctrlPr>
                      </m:sSubPr>
                      <m:e>
                        <m:r>
                          <m:rPr>
                            <m:sty m:val="p"/>
                          </m:rPr>
                          <a:rPr lang="pt-BR">
                            <a:solidFill>
                              <a:schemeClr val="accent2">
                                <a:lumMod val="75000"/>
                              </a:schemeClr>
                            </a:solidFill>
                            <a:latin typeface="Cambria Math" panose="02040503050406030204" pitchFamily="18" charset="0"/>
                          </a:rPr>
                          <m:t>SPQC</m:t>
                        </m:r>
                      </m:e>
                      <m:sub>
                        <m:r>
                          <a:rPr lang="pt-BR" i="1">
                            <a:solidFill>
                              <a:schemeClr val="accent2">
                                <a:lumMod val="75000"/>
                              </a:schemeClr>
                            </a:solidFill>
                            <a:latin typeface="Cambria Math" panose="02040503050406030204" pitchFamily="18" charset="0"/>
                          </a:rPr>
                          <m:t>𝑖</m:t>
                        </m:r>
                        <m:r>
                          <a:rPr lang="pt-BR" i="1">
                            <a:solidFill>
                              <a:schemeClr val="accent2">
                                <a:lumMod val="75000"/>
                              </a:schemeClr>
                            </a:solidFill>
                            <a:latin typeface="Cambria Math" panose="02040503050406030204" pitchFamily="18" charset="0"/>
                          </a:rPr>
                          <m:t> (</m:t>
                        </m:r>
                        <m:r>
                          <a:rPr lang="en-US" i="1">
                            <a:solidFill>
                              <a:schemeClr val="accent2">
                                <a:lumMod val="75000"/>
                              </a:schemeClr>
                            </a:solidFill>
                            <a:latin typeface="Cambria Math" panose="02040503050406030204" pitchFamily="18" charset="0"/>
                          </a:rPr>
                          <m:t>𝑝𝑙𝑎𝑛𝑛𝑒𝑑</m:t>
                        </m:r>
                        <m:r>
                          <a:rPr lang="pt-BR" i="1">
                            <a:solidFill>
                              <a:schemeClr val="accent2">
                                <a:lumMod val="75000"/>
                              </a:schemeClr>
                            </a:solidFill>
                            <a:latin typeface="Cambria Math" panose="02040503050406030204" pitchFamily="18" charset="0"/>
                          </a:rPr>
                          <m:t>)</m:t>
                        </m:r>
                      </m:sub>
                    </m:sSub>
                  </m:oMath>
                </a14:m>
                <a:r>
                  <a:rPr lang="pt-BR" sz="2000" dirty="0">
                    <a:solidFill>
                      <a:schemeClr val="accent2">
                        <a:lumMod val="75000"/>
                      </a:schemeClr>
                    </a:solidFill>
                    <a:effectLst/>
                  </a:rPr>
                  <a:t>  X </a:t>
                </a:r>
                <a14:m>
                  <m:oMath xmlns:m="http://schemas.openxmlformats.org/officeDocument/2006/math">
                    <m:sSub>
                      <m:sSubPr>
                        <m:ctrlPr>
                          <a:rPr lang="pt-BR" sz="2000" i="1">
                            <a:solidFill>
                              <a:schemeClr val="accent2">
                                <a:lumMod val="75000"/>
                              </a:schemeClr>
                            </a:solidFill>
                            <a:latin typeface="Cambria Math" panose="02040503050406030204" pitchFamily="18" charset="0"/>
                          </a:rPr>
                        </m:ctrlPr>
                      </m:sSubPr>
                      <m:e>
                        <m:r>
                          <m:rPr>
                            <m:sty m:val="p"/>
                          </m:rPr>
                          <a:rPr lang="pt-BR">
                            <a:solidFill>
                              <a:schemeClr val="accent2">
                                <a:lumMod val="75000"/>
                              </a:schemeClr>
                            </a:solidFill>
                            <a:latin typeface="Cambria Math" panose="02040503050406030204" pitchFamily="18" charset="0"/>
                          </a:rPr>
                          <m:t>SPQC</m:t>
                        </m:r>
                      </m:e>
                      <m:sub>
                        <m:r>
                          <a:rPr lang="pt-BR" i="1">
                            <a:solidFill>
                              <a:schemeClr val="accent2">
                                <a:lumMod val="75000"/>
                              </a:schemeClr>
                            </a:solidFill>
                            <a:latin typeface="Cambria Math" panose="02040503050406030204" pitchFamily="18" charset="0"/>
                          </a:rPr>
                          <m:t>𝑖</m:t>
                        </m:r>
                        <m:r>
                          <a:rPr lang="pt-BR" i="1">
                            <a:solidFill>
                              <a:schemeClr val="accent2">
                                <a:lumMod val="75000"/>
                              </a:schemeClr>
                            </a:solidFill>
                            <a:latin typeface="Cambria Math" panose="02040503050406030204" pitchFamily="18" charset="0"/>
                          </a:rPr>
                          <m:t> (</m:t>
                        </m:r>
                        <m:r>
                          <a:rPr lang="en-US" i="1">
                            <a:solidFill>
                              <a:schemeClr val="accent2">
                                <a:lumMod val="75000"/>
                              </a:schemeClr>
                            </a:solidFill>
                            <a:latin typeface="Cambria Math" panose="02040503050406030204" pitchFamily="18" charset="0"/>
                          </a:rPr>
                          <m:t>𝑟𝑒𝑎𝑙𝑖𝑧𝑒𝑑</m:t>
                        </m:r>
                        <m:r>
                          <a:rPr lang="pt-BR" i="1">
                            <a:solidFill>
                              <a:schemeClr val="accent2">
                                <a:lumMod val="75000"/>
                              </a:schemeClr>
                            </a:solidFill>
                            <a:latin typeface="Cambria Math" panose="02040503050406030204" pitchFamily="18" charset="0"/>
                          </a:rPr>
                          <m:t>)</m:t>
                        </m:r>
                      </m:sub>
                    </m:sSub>
                  </m:oMath>
                </a14:m>
                <a:r>
                  <a:rPr lang="pt-BR" sz="2000" dirty="0">
                    <a:solidFill>
                      <a:schemeClr val="accent2">
                        <a:lumMod val="75000"/>
                      </a:schemeClr>
                    </a:solidFill>
                    <a:effectLst/>
                  </a:rPr>
                  <a:t>  </a:t>
                </a:r>
                <a:endParaRPr lang="en-US" altLang="ko-KR" sz="2000" dirty="0">
                  <a:solidFill>
                    <a:schemeClr val="accent2">
                      <a:lumMod val="75000"/>
                    </a:schemeClr>
                  </a:solidFill>
                </a:endParaRPr>
              </a:p>
            </p:txBody>
          </p:sp>
        </mc:Choice>
        <mc:Fallback xmlns="">
          <p:sp>
            <p:nvSpPr>
              <p:cNvPr id="4" name="Text Placeholder 2">
                <a:extLst>
                  <a:ext uri="{FF2B5EF4-FFF2-40B4-BE49-F238E27FC236}">
                    <a16:creationId xmlns:a16="http://schemas.microsoft.com/office/drawing/2014/main" id="{52F7F677-E583-0742-9293-52E2A3D0C75F}"/>
                  </a:ext>
                </a:extLst>
              </p:cNvPr>
              <p:cNvSpPr txBox="1">
                <a:spLocks noRot="1" noChangeAspect="1" noMove="1" noResize="1" noEditPoints="1" noAdjustHandles="1" noChangeArrowheads="1" noChangeShapeType="1" noTextEdit="1"/>
              </p:cNvSpPr>
              <p:nvPr/>
            </p:nvSpPr>
            <p:spPr>
              <a:xfrm>
                <a:off x="35496" y="851942"/>
                <a:ext cx="9144000" cy="288032"/>
              </a:xfrm>
              <a:prstGeom prst="rect">
                <a:avLst/>
              </a:prstGeom>
              <a:blipFill>
                <a:blip r:embed="rId2"/>
                <a:stretch>
                  <a:fillRect t="-8333" b="-70833"/>
                </a:stretch>
              </a:blipFill>
            </p:spPr>
            <p:txBody>
              <a:bodyPr/>
              <a:lstStyle/>
              <a:p>
                <a:r>
                  <a:rPr lang="pt-BR">
                    <a:noFill/>
                  </a:rPr>
                  <a:t> </a:t>
                </a:r>
              </a:p>
            </p:txBody>
          </p:sp>
        </mc:Fallback>
      </mc:AlternateContent>
      <p:sp>
        <p:nvSpPr>
          <p:cNvPr id="9" name="Content Placeholder 13">
            <a:extLst>
              <a:ext uri="{FF2B5EF4-FFF2-40B4-BE49-F238E27FC236}">
                <a16:creationId xmlns:a16="http://schemas.microsoft.com/office/drawing/2014/main" id="{E75E55AF-F359-2947-99B7-B62F0B1D5AC2}"/>
              </a:ext>
            </a:extLst>
          </p:cNvPr>
          <p:cNvSpPr>
            <a:spLocks noGrp="1"/>
          </p:cNvSpPr>
          <p:nvPr>
            <p:ph idx="1"/>
          </p:nvPr>
        </p:nvSpPr>
        <p:spPr>
          <a:xfrm>
            <a:off x="457200" y="1412776"/>
            <a:ext cx="8229600" cy="4525963"/>
          </a:xfrm>
        </p:spPr>
        <p:txBody>
          <a:bodyPr>
            <a:noAutofit/>
          </a:bodyPr>
          <a:lstStyle/>
          <a:p>
            <a:r>
              <a:rPr lang="en-US" sz="2800" kern="1200" dirty="0" err="1">
                <a:solidFill>
                  <a:srgbClr val="000000"/>
                </a:solidFill>
                <a:latin typeface="Calibri" panose="020F0502020204030204" pitchFamily="34" charset="0"/>
              </a:rPr>
              <a:t>Portanto</a:t>
            </a:r>
            <a:r>
              <a:rPr lang="en-US" sz="2800" kern="1200" dirty="0">
                <a:solidFill>
                  <a:srgbClr val="000000"/>
                </a:solidFill>
                <a:latin typeface="Calibri" panose="020F0502020204030204" pitchFamily="34" charset="0"/>
              </a:rPr>
              <a:t>:</a:t>
            </a:r>
          </a:p>
          <a:p>
            <a:pPr lvl="1"/>
            <a:r>
              <a:rPr lang="pt-BR" sz="2400" kern="1200" dirty="0">
                <a:solidFill>
                  <a:srgbClr val="000000"/>
                </a:solidFill>
                <a:latin typeface="Calibri" panose="020F0502020204030204" pitchFamily="34" charset="0"/>
              </a:rPr>
              <a:t>Há um indício de que a percepção da qualidade de produto possa ser modelada em tensores comparáveis no espaço</a:t>
            </a:r>
          </a:p>
          <a:p>
            <a:pPr lvl="1"/>
            <a:r>
              <a:rPr lang="pt-BR" kern="1200" dirty="0">
                <a:solidFill>
                  <a:srgbClr val="000000"/>
                </a:solidFill>
                <a:latin typeface="Calibri" panose="020F0502020204030204" pitchFamily="34" charset="0"/>
              </a:rPr>
              <a:t>A comparação entre tensores da qualidade de produto é feita pela medida de similaridade entre vetores, calculada pela diferença dos cossenos de tais vetores</a:t>
            </a:r>
          </a:p>
          <a:p>
            <a:pPr lvl="1"/>
            <a:r>
              <a:rPr lang="pt-BR" sz="2400" kern="1200" dirty="0">
                <a:solidFill>
                  <a:srgbClr val="000000"/>
                </a:solidFill>
                <a:latin typeface="Calibri" panose="020F0502020204030204" pitchFamily="34" charset="0"/>
              </a:rPr>
              <a:t>A interpretação do espaço dos vetores no círculo trigonométrico pode revelar tratamentos de anomalias no modelo, como por exemplo, medidas negativas</a:t>
            </a:r>
          </a:p>
          <a:p>
            <a:pPr lvl="1"/>
            <a:r>
              <a:rPr lang="pt-BR" sz="2400" kern="1200" dirty="0">
                <a:solidFill>
                  <a:srgbClr val="000000"/>
                </a:solidFill>
                <a:latin typeface="Calibri" panose="020F0502020204030204" pitchFamily="34" charset="0"/>
              </a:rPr>
              <a:t>A medida de similarida</a:t>
            </a:r>
            <a:r>
              <a:rPr lang="pt-BR" kern="1200" dirty="0">
                <a:solidFill>
                  <a:srgbClr val="000000"/>
                </a:solidFill>
                <a:latin typeface="Calibri" panose="020F0502020204030204" pitchFamily="34" charset="0"/>
              </a:rPr>
              <a:t>de simplifica a interpretação</a:t>
            </a:r>
            <a:endParaRPr lang="pt-BR" sz="2400" kern="1200" dirty="0">
              <a:solidFill>
                <a:srgbClr val="000000"/>
              </a:solidFill>
              <a:latin typeface="Calibri" panose="020F0502020204030204" pitchFamily="34" charset="0"/>
            </a:endParaRPr>
          </a:p>
          <a:p>
            <a:pPr lvl="1"/>
            <a:endParaRPr lang="pt-BR" sz="2400" kern="12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35395585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Estudo</a:t>
            </a:r>
            <a:r>
              <a:rPr lang="en-US" altLang="ko-KR" sz="4000" dirty="0">
                <a:solidFill>
                  <a:schemeClr val="accent2"/>
                </a:solidFill>
              </a:rPr>
              <a:t> de </a:t>
            </a:r>
            <a:r>
              <a:rPr lang="en-US" altLang="ko-KR" sz="4000" dirty="0" err="1">
                <a:solidFill>
                  <a:schemeClr val="accent2"/>
                </a:solidFill>
              </a:rPr>
              <a:t>Viabilidade</a:t>
            </a:r>
            <a:endParaRPr lang="ko-KR" altLang="en-US" sz="4000" dirty="0">
              <a:solidFill>
                <a:schemeClr val="accent2"/>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Projeto</a:t>
            </a:r>
            <a:r>
              <a:rPr lang="en-US" altLang="ko-KR" sz="2000" dirty="0">
                <a:solidFill>
                  <a:srgbClr val="C0504D"/>
                </a:solidFill>
              </a:rPr>
              <a:t> Parasite</a:t>
            </a:r>
          </a:p>
        </p:txBody>
      </p:sp>
      <p:sp>
        <p:nvSpPr>
          <p:cNvPr id="11" name="Content Placeholder 13">
            <a:extLst>
              <a:ext uri="{FF2B5EF4-FFF2-40B4-BE49-F238E27FC236}">
                <a16:creationId xmlns:a16="http://schemas.microsoft.com/office/drawing/2014/main" id="{91B9E587-D639-B24A-8640-47ABFC526B4D}"/>
              </a:ext>
            </a:extLst>
          </p:cNvPr>
          <p:cNvSpPr>
            <a:spLocks noGrp="1"/>
          </p:cNvSpPr>
          <p:nvPr>
            <p:ph idx="1"/>
          </p:nvPr>
        </p:nvSpPr>
        <p:spPr>
          <a:xfrm>
            <a:off x="457200" y="1412776"/>
            <a:ext cx="8229600" cy="4525963"/>
          </a:xfrm>
        </p:spPr>
        <p:txBody>
          <a:bodyPr>
            <a:noAutofit/>
          </a:bodyPr>
          <a:lstStyle/>
          <a:p>
            <a:r>
              <a:rPr lang="pt-BR" sz="2800" kern="1200" dirty="0">
                <a:solidFill>
                  <a:srgbClr val="000000"/>
                </a:solidFill>
                <a:latin typeface="Calibri" panose="020F0502020204030204" pitchFamily="34" charset="0"/>
              </a:rPr>
              <a:t>Sistema de software para apoiar o diagnostico de doenças tropicais negligenciadas</a:t>
            </a:r>
          </a:p>
          <a:p>
            <a:pPr lvl="1"/>
            <a:r>
              <a:rPr lang="en-US" sz="2400" kern="1200" dirty="0" err="1">
                <a:solidFill>
                  <a:srgbClr val="000000"/>
                </a:solidFill>
                <a:latin typeface="Calibri" panose="020F0502020204030204" pitchFamily="34" charset="0"/>
              </a:rPr>
              <a:t>Projeto</a:t>
            </a:r>
            <a:r>
              <a:rPr lang="en-US" sz="2400" kern="1200" dirty="0">
                <a:solidFill>
                  <a:srgbClr val="000000"/>
                </a:solidFill>
                <a:latin typeface="Calibri" panose="020F0502020204030204" pitchFamily="34" charset="0"/>
              </a:rPr>
              <a:t> </a:t>
            </a:r>
            <a:r>
              <a:rPr lang="en-US" sz="2400" kern="1200" dirty="0" err="1">
                <a:solidFill>
                  <a:srgbClr val="000000"/>
                </a:solidFill>
                <a:latin typeface="Calibri" panose="020F0502020204030204" pitchFamily="34" charset="0"/>
              </a:rPr>
              <a:t>em</a:t>
            </a:r>
            <a:r>
              <a:rPr lang="en-US" sz="2400" kern="1200" dirty="0">
                <a:solidFill>
                  <a:srgbClr val="000000"/>
                </a:solidFill>
                <a:latin typeface="Calibri" panose="020F0502020204030204" pitchFamily="34" charset="0"/>
              </a:rPr>
              <a:t> </a:t>
            </a:r>
            <a:r>
              <a:rPr lang="en-US" sz="2400" kern="1200" dirty="0" err="1">
                <a:solidFill>
                  <a:srgbClr val="000000"/>
                </a:solidFill>
                <a:latin typeface="Calibri" panose="020F0502020204030204" pitchFamily="34" charset="0"/>
              </a:rPr>
              <a:t>parceria</a:t>
            </a:r>
            <a:r>
              <a:rPr lang="en-US" sz="2400" kern="1200" dirty="0">
                <a:solidFill>
                  <a:srgbClr val="000000"/>
                </a:solidFill>
                <a:latin typeface="Calibri" panose="020F0502020204030204" pitchFamily="34" charset="0"/>
              </a:rPr>
              <a:t> do </a:t>
            </a:r>
            <a:r>
              <a:rPr lang="en-US" sz="2400" kern="1200" dirty="0" err="1">
                <a:solidFill>
                  <a:srgbClr val="000000"/>
                </a:solidFill>
                <a:latin typeface="Calibri" panose="020F0502020204030204" pitchFamily="34" charset="0"/>
              </a:rPr>
              <a:t>laboratório</a:t>
            </a:r>
            <a:r>
              <a:rPr lang="en-US" sz="2400" kern="1200" dirty="0">
                <a:solidFill>
                  <a:srgbClr val="000000"/>
                </a:solidFill>
                <a:latin typeface="Calibri" panose="020F0502020204030204" pitchFamily="34" charset="0"/>
              </a:rPr>
              <a:t> LENS/COPPE com a </a:t>
            </a:r>
            <a:r>
              <a:rPr lang="en-US" sz="2400" kern="1200" dirty="0" err="1">
                <a:solidFill>
                  <a:srgbClr val="000000"/>
                </a:solidFill>
                <a:latin typeface="Calibri" panose="020F0502020204030204" pitchFamily="34" charset="0"/>
              </a:rPr>
              <a:t>Fundação</a:t>
            </a:r>
            <a:r>
              <a:rPr lang="en-US" sz="2400" kern="1200" dirty="0">
                <a:solidFill>
                  <a:srgbClr val="000000"/>
                </a:solidFill>
                <a:latin typeface="Calibri" panose="020F0502020204030204" pitchFamily="34" charset="0"/>
              </a:rPr>
              <a:t> </a:t>
            </a:r>
            <a:r>
              <a:rPr lang="en-US" sz="2400" kern="1200" dirty="0" err="1">
                <a:solidFill>
                  <a:srgbClr val="000000"/>
                </a:solidFill>
                <a:latin typeface="Calibri" panose="020F0502020204030204" pitchFamily="34" charset="0"/>
              </a:rPr>
              <a:t>FioCruz</a:t>
            </a:r>
            <a:endParaRPr lang="pt-BR" sz="2400" kern="1200" dirty="0">
              <a:solidFill>
                <a:srgbClr val="000000"/>
              </a:solidFill>
              <a:latin typeface="Calibri" panose="020F0502020204030204" pitchFamily="34" charset="0"/>
            </a:endParaRPr>
          </a:p>
          <a:p>
            <a:r>
              <a:rPr lang="pt-BR" sz="2800" kern="1200" dirty="0">
                <a:solidFill>
                  <a:srgbClr val="000000"/>
                </a:solidFill>
                <a:latin typeface="Calibri" panose="020F0502020204030204" pitchFamily="34" charset="0"/>
              </a:rPr>
              <a:t>Desenvolvido por alunos de </a:t>
            </a:r>
            <a:r>
              <a:rPr lang="pt-BR" sz="2800" kern="1200" dirty="0" err="1">
                <a:solidFill>
                  <a:srgbClr val="000000"/>
                </a:solidFill>
                <a:latin typeface="Calibri" panose="020F0502020204030204" pitchFamily="34" charset="0"/>
              </a:rPr>
              <a:t>gradução</a:t>
            </a:r>
            <a:r>
              <a:rPr lang="pt-BR" sz="2800" kern="1200" dirty="0">
                <a:solidFill>
                  <a:srgbClr val="000000"/>
                </a:solidFill>
                <a:latin typeface="Calibri" panose="020F0502020204030204" pitchFamily="34" charset="0"/>
              </a:rPr>
              <a:t> e </a:t>
            </a:r>
            <a:r>
              <a:rPr lang="pt-BR" sz="2800" kern="1200" dirty="0" err="1">
                <a:solidFill>
                  <a:srgbClr val="000000"/>
                </a:solidFill>
                <a:latin typeface="Calibri" panose="020F0502020204030204" pitchFamily="34" charset="0"/>
              </a:rPr>
              <a:t>pós-gradução</a:t>
            </a:r>
            <a:r>
              <a:rPr lang="pt-BR" sz="2800" kern="1200" dirty="0">
                <a:solidFill>
                  <a:srgbClr val="000000"/>
                </a:solidFill>
                <a:latin typeface="Calibri" panose="020F0502020204030204" pitchFamily="34" charset="0"/>
              </a:rPr>
              <a:t> da UFRJ</a:t>
            </a:r>
          </a:p>
          <a:p>
            <a:r>
              <a:rPr lang="pt-BR" sz="2800" kern="1200" dirty="0">
                <a:solidFill>
                  <a:srgbClr val="000000"/>
                </a:solidFill>
                <a:latin typeface="Calibri" panose="020F0502020204030204" pitchFamily="34" charset="0"/>
              </a:rPr>
              <a:t>1 Versão - 1.081 LOC – 18 arquivos – 28 classes – 9 diretórios – 120 </a:t>
            </a:r>
            <a:r>
              <a:rPr lang="pt-BR" sz="2800" i="1" kern="1200" dirty="0" err="1">
                <a:solidFill>
                  <a:srgbClr val="000000"/>
                </a:solidFill>
                <a:latin typeface="Calibri" panose="020F0502020204030204" pitchFamily="34" charset="0"/>
              </a:rPr>
              <a:t>commits</a:t>
            </a:r>
            <a:r>
              <a:rPr lang="pt-BR" sz="2800" kern="1200" dirty="0">
                <a:solidFill>
                  <a:srgbClr val="000000"/>
                </a:solidFill>
                <a:latin typeface="Calibri" panose="020F0502020204030204" pitchFamily="34" charset="0"/>
              </a:rPr>
              <a:t> – Linguagem Python</a:t>
            </a:r>
          </a:p>
          <a:p>
            <a:pPr marL="0" indent="0" algn="ctr">
              <a:buNone/>
            </a:pPr>
            <a:endParaRPr lang="pt-BR" sz="1800" dirty="0">
              <a:hlinkClick r:id="rId3"/>
            </a:endParaRPr>
          </a:p>
          <a:p>
            <a:pPr marL="0" indent="0" algn="ctr">
              <a:buNone/>
            </a:pPr>
            <a:r>
              <a:rPr lang="pt-BR" sz="1800" dirty="0">
                <a:hlinkClick r:id="rId3"/>
              </a:rPr>
              <a:t>https://www.mrdevops-gitlab.com/ParasiteWatch/ParasiteWatch/tree/master</a:t>
            </a:r>
            <a:endParaRPr lang="pt-BR" sz="1800" kern="1200" dirty="0">
              <a:solidFill>
                <a:srgbClr val="000000"/>
              </a:solidFill>
              <a:latin typeface="Calibri" panose="020F0502020204030204" pitchFamily="34" charset="0"/>
            </a:endParaRPr>
          </a:p>
          <a:p>
            <a:endParaRPr lang="pt-BR" sz="2400" kern="12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39744390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Estudo</a:t>
            </a:r>
            <a:r>
              <a:rPr lang="en-US" altLang="ko-KR" sz="4000" dirty="0">
                <a:solidFill>
                  <a:schemeClr val="accent2"/>
                </a:solidFill>
              </a:rPr>
              <a:t> de </a:t>
            </a:r>
            <a:r>
              <a:rPr lang="en-US" altLang="ko-KR" sz="4000" dirty="0" err="1">
                <a:solidFill>
                  <a:schemeClr val="accent2"/>
                </a:solidFill>
              </a:rPr>
              <a:t>Viabilidade</a:t>
            </a:r>
            <a:endParaRPr lang="ko-KR" altLang="en-US" sz="4000" dirty="0">
              <a:solidFill>
                <a:schemeClr val="accent2"/>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Projeto</a:t>
            </a:r>
            <a:r>
              <a:rPr lang="en-US" altLang="ko-KR" sz="2000" dirty="0">
                <a:solidFill>
                  <a:srgbClr val="C0504D"/>
                </a:solidFill>
              </a:rPr>
              <a:t> Parasite - </a:t>
            </a:r>
            <a:r>
              <a:rPr lang="en-US" altLang="ko-KR" sz="2000" dirty="0" err="1">
                <a:solidFill>
                  <a:srgbClr val="C0504D"/>
                </a:solidFill>
              </a:rPr>
              <a:t>Instrumentação</a:t>
            </a:r>
            <a:endParaRPr lang="en-US" altLang="ko-KR" sz="2000" dirty="0">
              <a:solidFill>
                <a:srgbClr val="C0504D"/>
              </a:solidFill>
            </a:endParaRPr>
          </a:p>
        </p:txBody>
      </p:sp>
      <p:sp>
        <p:nvSpPr>
          <p:cNvPr id="11" name="Content Placeholder 13">
            <a:extLst>
              <a:ext uri="{FF2B5EF4-FFF2-40B4-BE49-F238E27FC236}">
                <a16:creationId xmlns:a16="http://schemas.microsoft.com/office/drawing/2014/main" id="{91B9E587-D639-B24A-8640-47ABFC526B4D}"/>
              </a:ext>
            </a:extLst>
          </p:cNvPr>
          <p:cNvSpPr>
            <a:spLocks noGrp="1"/>
          </p:cNvSpPr>
          <p:nvPr>
            <p:ph idx="1"/>
          </p:nvPr>
        </p:nvSpPr>
        <p:spPr>
          <a:xfrm>
            <a:off x="457200" y="1412776"/>
            <a:ext cx="8229600" cy="4525963"/>
          </a:xfrm>
        </p:spPr>
        <p:txBody>
          <a:bodyPr>
            <a:noAutofit/>
          </a:bodyPr>
          <a:lstStyle/>
          <a:p>
            <a:r>
              <a:rPr lang="en-US" sz="2400" kern="1200" dirty="0" err="1">
                <a:solidFill>
                  <a:srgbClr val="000000"/>
                </a:solidFill>
                <a:latin typeface="Calibri" panose="020F0502020204030204" pitchFamily="34" charset="0"/>
              </a:rPr>
              <a:t>Instrumentação</a:t>
            </a:r>
            <a:endParaRPr lang="en-US" sz="2400" kern="1200" dirty="0">
              <a:solidFill>
                <a:srgbClr val="000000"/>
              </a:solidFill>
              <a:latin typeface="Calibri" panose="020F0502020204030204" pitchFamily="34" charset="0"/>
            </a:endParaRPr>
          </a:p>
          <a:p>
            <a:pPr lvl="1"/>
            <a:r>
              <a:rPr lang="pt-BR" sz="1800" kern="1200" dirty="0">
                <a:solidFill>
                  <a:srgbClr val="000000"/>
                </a:solidFill>
                <a:latin typeface="Calibri" panose="020F0502020204030204" pitchFamily="34" charset="0"/>
              </a:rPr>
              <a:t>1 Máquina virtual (VM) – Linux Debian( </a:t>
            </a:r>
            <a:r>
              <a:rPr lang="pt-BR" sz="1800" kern="1200" dirty="0" err="1">
                <a:solidFill>
                  <a:srgbClr val="000000"/>
                </a:solidFill>
                <a:latin typeface="Calibri" panose="020F0502020204030204" pitchFamily="34" charset="0"/>
              </a:rPr>
              <a:t>stretch</a:t>
            </a:r>
            <a:r>
              <a:rPr lang="pt-BR" sz="1800" kern="1200" dirty="0">
                <a:solidFill>
                  <a:srgbClr val="000000"/>
                </a:solidFill>
                <a:latin typeface="Calibri" panose="020F0502020204030204" pitchFamily="34" charset="0"/>
              </a:rPr>
              <a:t>) AMD64, 4GB RAM,  2 núcleos de processadores, 1GB armazenamento. Nessa VM estão instaladas as ferramentas </a:t>
            </a:r>
            <a:r>
              <a:rPr lang="pt-BR" sz="1800" kern="1200" dirty="0" err="1">
                <a:solidFill>
                  <a:srgbClr val="000000"/>
                </a:solidFill>
                <a:latin typeface="Calibri" panose="020F0502020204030204" pitchFamily="34" charset="0"/>
              </a:rPr>
              <a:t>SonarQube</a:t>
            </a:r>
            <a:r>
              <a:rPr lang="pt-BR" sz="1800" kern="1200" dirty="0">
                <a:solidFill>
                  <a:srgbClr val="000000"/>
                </a:solidFill>
                <a:latin typeface="Calibri" panose="020F0502020204030204" pitchFamily="34" charset="0"/>
              </a:rPr>
              <a:t> 7.6, </a:t>
            </a:r>
            <a:r>
              <a:rPr lang="pt-BR" sz="1800" kern="1200" dirty="0" err="1">
                <a:solidFill>
                  <a:srgbClr val="000000"/>
                </a:solidFill>
                <a:latin typeface="Calibri" panose="020F0502020204030204" pitchFamily="34" charset="0"/>
              </a:rPr>
              <a:t>Gitlab</a:t>
            </a:r>
            <a:r>
              <a:rPr lang="pt-BR" sz="1800" kern="1200" dirty="0">
                <a:solidFill>
                  <a:srgbClr val="000000"/>
                </a:solidFill>
                <a:latin typeface="Calibri" panose="020F0502020204030204" pitchFamily="34" charset="0"/>
              </a:rPr>
              <a:t> 11.19, o repositório do projeto Parasite, além de vários outros pacotes. Essa VM possibilita a execução da etapa de extração das métricas estáticas do repositório do projeto.</a:t>
            </a:r>
          </a:p>
          <a:p>
            <a:pPr lvl="1"/>
            <a:r>
              <a:rPr lang="pt-BR" sz="1800" kern="1200" dirty="0">
                <a:solidFill>
                  <a:srgbClr val="000000"/>
                </a:solidFill>
                <a:latin typeface="Calibri" panose="020F0502020204030204" pitchFamily="34" charset="0"/>
              </a:rPr>
              <a:t>Bibliotecas para manipulação de tensores, além de tratamentos matemáticos e estatísticos que apoiam a análise quantitativa e qualitativa dos dados:</a:t>
            </a:r>
          </a:p>
          <a:p>
            <a:pPr lvl="2"/>
            <a:r>
              <a:rPr lang="pt-BR" sz="1400" kern="1200" dirty="0" err="1">
                <a:solidFill>
                  <a:srgbClr val="000000"/>
                </a:solidFill>
                <a:latin typeface="Calibri" panose="020F0502020204030204" pitchFamily="34" charset="0"/>
              </a:rPr>
              <a:t>TensorLy</a:t>
            </a:r>
            <a:r>
              <a:rPr lang="pt-BR" sz="1400" kern="1200" dirty="0">
                <a:solidFill>
                  <a:srgbClr val="000000"/>
                </a:solidFill>
                <a:latin typeface="Calibri" panose="020F0502020204030204" pitchFamily="34" charset="0"/>
              </a:rPr>
              <a:t>  0.4.3 - </a:t>
            </a:r>
            <a:r>
              <a:rPr lang="pt-BR" sz="1400" kern="1200" dirty="0">
                <a:solidFill>
                  <a:srgbClr val="000000"/>
                </a:solidFill>
                <a:latin typeface="Calibri" panose="020F0502020204030204" pitchFamily="34" charset="0"/>
                <a:hlinkClick r:id="rId3"/>
              </a:rPr>
              <a:t>http://tensorly.org/stable/home.html</a:t>
            </a:r>
            <a:endParaRPr lang="pt-BR" sz="1400" kern="1200" dirty="0">
              <a:solidFill>
                <a:srgbClr val="000000"/>
              </a:solidFill>
              <a:latin typeface="Calibri" panose="020F0502020204030204" pitchFamily="34" charset="0"/>
            </a:endParaRPr>
          </a:p>
          <a:p>
            <a:pPr lvl="2"/>
            <a:r>
              <a:rPr lang="pt-BR" sz="1400" kern="1200" dirty="0" err="1">
                <a:solidFill>
                  <a:srgbClr val="000000"/>
                </a:solidFill>
                <a:latin typeface="Calibri" panose="020F0502020204030204" pitchFamily="34" charset="0"/>
              </a:rPr>
              <a:t>Scipy</a:t>
            </a:r>
            <a:r>
              <a:rPr lang="pt-BR" sz="1400" kern="1200" dirty="0">
                <a:solidFill>
                  <a:srgbClr val="000000"/>
                </a:solidFill>
                <a:latin typeface="Calibri" panose="020F0502020204030204" pitchFamily="34" charset="0"/>
              </a:rPr>
              <a:t>  1.2.1 - </a:t>
            </a:r>
            <a:r>
              <a:rPr lang="pt-BR" sz="1400" dirty="0">
                <a:hlinkClick r:id="rId4"/>
              </a:rPr>
              <a:t>https://www.scipy.org/</a:t>
            </a:r>
            <a:endParaRPr lang="pt-BR" sz="1400" dirty="0"/>
          </a:p>
          <a:p>
            <a:pPr lvl="2"/>
            <a:r>
              <a:rPr lang="pt-BR" sz="1400" dirty="0" err="1"/>
              <a:t>NumPy</a:t>
            </a:r>
            <a:r>
              <a:rPr lang="pt-BR" sz="1400" dirty="0"/>
              <a:t> 1.16.2 - </a:t>
            </a:r>
            <a:r>
              <a:rPr lang="pt-BR" sz="1400" dirty="0">
                <a:hlinkClick r:id="rId5"/>
              </a:rPr>
              <a:t>http://www.numpy.org/</a:t>
            </a:r>
            <a:endParaRPr lang="pt-BR" sz="1400" dirty="0"/>
          </a:p>
          <a:p>
            <a:pPr lvl="2"/>
            <a:r>
              <a:rPr lang="pt-BR" sz="1400" dirty="0"/>
              <a:t>Pandas 0.23.4 - </a:t>
            </a:r>
            <a:r>
              <a:rPr lang="pt-BR" sz="1400" dirty="0">
                <a:hlinkClick r:id="rId6"/>
              </a:rPr>
              <a:t>http://pandas.pydata.org/</a:t>
            </a:r>
            <a:endParaRPr lang="pt-BR" sz="1400" dirty="0"/>
          </a:p>
          <a:p>
            <a:pPr lvl="2"/>
            <a:r>
              <a:rPr lang="pt-BR" sz="1400" dirty="0"/>
              <a:t>Python  3.7.0 - </a:t>
            </a:r>
            <a:r>
              <a:rPr lang="pt-BR" sz="1400" dirty="0">
                <a:hlinkClick r:id="rId7"/>
              </a:rPr>
              <a:t>https://www.python.org/downloads/release/python-370/</a:t>
            </a:r>
            <a:endParaRPr lang="pt-BR" sz="1400" dirty="0"/>
          </a:p>
          <a:p>
            <a:pPr lvl="2"/>
            <a:r>
              <a:rPr lang="pt-BR" sz="1400" dirty="0"/>
              <a:t>Basic Linear </a:t>
            </a:r>
            <a:r>
              <a:rPr lang="pt-BR" sz="1400" dirty="0" err="1"/>
              <a:t>Algebra</a:t>
            </a:r>
            <a:r>
              <a:rPr lang="pt-BR" sz="1400" dirty="0"/>
              <a:t> </a:t>
            </a:r>
            <a:r>
              <a:rPr lang="pt-BR" sz="1400" dirty="0" err="1"/>
              <a:t>Subprograms</a:t>
            </a:r>
            <a:r>
              <a:rPr lang="pt-BR" sz="1400" dirty="0"/>
              <a:t>(BLAS) - </a:t>
            </a:r>
            <a:r>
              <a:rPr lang="pt-BR" sz="1400" dirty="0">
                <a:hlinkClick r:id="rId8"/>
              </a:rPr>
              <a:t>http://www.netlib.org/blas/</a:t>
            </a:r>
            <a:endParaRPr lang="pt-BR" sz="1400" dirty="0"/>
          </a:p>
          <a:p>
            <a:pPr lvl="2"/>
            <a:r>
              <a:rPr lang="pt-BR" sz="1400" dirty="0"/>
              <a:t>Planilhas eletrônicas</a:t>
            </a:r>
          </a:p>
          <a:p>
            <a:pPr lvl="2"/>
            <a:r>
              <a:rPr lang="pt-BR" sz="1400" dirty="0"/>
              <a:t>Arquivos do tipo .</a:t>
            </a:r>
            <a:r>
              <a:rPr lang="pt-BR" sz="1400" dirty="0" err="1"/>
              <a:t>cvs</a:t>
            </a:r>
            <a:r>
              <a:rPr lang="pt-BR" sz="1400" dirty="0"/>
              <a:t> (</a:t>
            </a:r>
            <a:r>
              <a:rPr lang="pt-BR" sz="1400" dirty="0" err="1"/>
              <a:t>datasets</a:t>
            </a:r>
            <a:r>
              <a:rPr lang="pt-BR" sz="1400" dirty="0"/>
              <a:t>)</a:t>
            </a:r>
          </a:p>
          <a:p>
            <a:pPr marL="0" indent="0">
              <a:buNone/>
            </a:pPr>
            <a:endParaRPr lang="pt-BR" sz="1800" dirty="0"/>
          </a:p>
          <a:p>
            <a:endParaRPr lang="pt-BR" sz="1800" dirty="0"/>
          </a:p>
          <a:p>
            <a:endParaRPr lang="pt-BR" sz="2400" kern="12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1505634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Estudo</a:t>
            </a:r>
            <a:r>
              <a:rPr lang="en-US" altLang="ko-KR" sz="4000" dirty="0">
                <a:solidFill>
                  <a:schemeClr val="accent2"/>
                </a:solidFill>
              </a:rPr>
              <a:t> de </a:t>
            </a:r>
            <a:r>
              <a:rPr lang="en-US" altLang="ko-KR" sz="4000" dirty="0" err="1">
                <a:solidFill>
                  <a:schemeClr val="accent2"/>
                </a:solidFill>
              </a:rPr>
              <a:t>Viabilidade</a:t>
            </a:r>
            <a:endParaRPr lang="ko-KR" altLang="en-US" sz="4000" dirty="0">
              <a:solidFill>
                <a:schemeClr val="accent2"/>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Projeto</a:t>
            </a:r>
            <a:r>
              <a:rPr lang="en-US" altLang="ko-KR" sz="2000" dirty="0">
                <a:solidFill>
                  <a:srgbClr val="C0504D"/>
                </a:solidFill>
              </a:rPr>
              <a:t> Parasite - </a:t>
            </a:r>
            <a:r>
              <a:rPr lang="en-US" altLang="ko-KR" sz="2000" dirty="0" err="1">
                <a:solidFill>
                  <a:srgbClr val="C0504D"/>
                </a:solidFill>
              </a:rPr>
              <a:t>Instrumentação</a:t>
            </a:r>
            <a:endParaRPr lang="en-US" altLang="ko-KR" sz="2000" dirty="0">
              <a:solidFill>
                <a:srgbClr val="C0504D"/>
              </a:solidFill>
            </a:endParaRPr>
          </a:p>
        </p:txBody>
      </p:sp>
      <p:sp>
        <p:nvSpPr>
          <p:cNvPr id="11" name="Content Placeholder 13">
            <a:extLst>
              <a:ext uri="{FF2B5EF4-FFF2-40B4-BE49-F238E27FC236}">
                <a16:creationId xmlns:a16="http://schemas.microsoft.com/office/drawing/2014/main" id="{91B9E587-D639-B24A-8640-47ABFC526B4D}"/>
              </a:ext>
            </a:extLst>
          </p:cNvPr>
          <p:cNvSpPr>
            <a:spLocks noGrp="1"/>
          </p:cNvSpPr>
          <p:nvPr>
            <p:ph idx="1"/>
          </p:nvPr>
        </p:nvSpPr>
        <p:spPr>
          <a:xfrm>
            <a:off x="457200" y="1412776"/>
            <a:ext cx="8229600" cy="4525963"/>
          </a:xfrm>
        </p:spPr>
        <p:txBody>
          <a:bodyPr>
            <a:noAutofit/>
          </a:bodyPr>
          <a:lstStyle/>
          <a:p>
            <a:r>
              <a:rPr lang="en-US" sz="2400" kern="1200" dirty="0" err="1">
                <a:solidFill>
                  <a:srgbClr val="000000"/>
                </a:solidFill>
                <a:latin typeface="Calibri" panose="020F0502020204030204" pitchFamily="34" charset="0"/>
              </a:rPr>
              <a:t>Critérios</a:t>
            </a:r>
            <a:r>
              <a:rPr lang="en-US" sz="2400" kern="1200" dirty="0">
                <a:solidFill>
                  <a:srgbClr val="000000"/>
                </a:solidFill>
                <a:latin typeface="Calibri" panose="020F0502020204030204" pitchFamily="34" charset="0"/>
              </a:rPr>
              <a:t> de </a:t>
            </a:r>
            <a:r>
              <a:rPr lang="en-US" sz="2400" kern="1200" dirty="0" err="1">
                <a:solidFill>
                  <a:srgbClr val="000000"/>
                </a:solidFill>
                <a:latin typeface="Calibri" panose="020F0502020204030204" pitchFamily="34" charset="0"/>
              </a:rPr>
              <a:t>Observação</a:t>
            </a:r>
            <a:endParaRPr lang="en-US" sz="2400" kern="1200" dirty="0">
              <a:solidFill>
                <a:srgbClr val="000000"/>
              </a:solidFill>
              <a:latin typeface="Calibri" panose="020F0502020204030204" pitchFamily="34" charset="0"/>
            </a:endParaRPr>
          </a:p>
          <a:p>
            <a:pPr lvl="1"/>
            <a:r>
              <a:rPr lang="pt-BR" sz="1800" kern="1200" dirty="0">
                <a:solidFill>
                  <a:srgbClr val="000000"/>
                </a:solidFill>
                <a:latin typeface="Calibri" panose="020F0502020204030204" pitchFamily="34" charset="0"/>
              </a:rPr>
              <a:t>Como se trata de uma observação de releases já disponibilizadas, então não há muitas restrições a serem observadas. Destaca-se como impedimento para observação a falta de disponibilidade de todos os ambientes computacionais necessários à instrumentação</a:t>
            </a:r>
          </a:p>
          <a:p>
            <a:pPr marL="457200" lvl="1" indent="0">
              <a:buNone/>
            </a:pPr>
            <a:endParaRPr lang="pt-BR" sz="1400" kern="1200" dirty="0">
              <a:solidFill>
                <a:srgbClr val="000000"/>
              </a:solidFill>
              <a:latin typeface="Calibri" panose="020F0502020204030204" pitchFamily="34" charset="0"/>
            </a:endParaRPr>
          </a:p>
          <a:p>
            <a:r>
              <a:rPr lang="pt-BR" sz="2400" kern="1200" dirty="0">
                <a:solidFill>
                  <a:srgbClr val="000000"/>
                </a:solidFill>
                <a:latin typeface="Calibri" panose="020F0502020204030204" pitchFamily="34" charset="0"/>
              </a:rPr>
              <a:t>Vantagens e Desvantagens</a:t>
            </a:r>
          </a:p>
          <a:p>
            <a:pPr lvl="1"/>
            <a:r>
              <a:rPr lang="pt-BR" sz="1800" kern="1200" dirty="0">
                <a:solidFill>
                  <a:srgbClr val="000000"/>
                </a:solidFill>
                <a:latin typeface="Calibri" panose="020F0502020204030204" pitchFamily="34" charset="0"/>
              </a:rPr>
              <a:t>A principal vantagem da instrumentação proposta é o apoio </a:t>
            </a:r>
            <a:r>
              <a:rPr lang="pt-BR" sz="1800" kern="1200" dirty="0" err="1">
                <a:solidFill>
                  <a:srgbClr val="000000"/>
                </a:solidFill>
                <a:latin typeface="Calibri" panose="020F0502020204030204" pitchFamily="34" charset="0"/>
              </a:rPr>
              <a:t>semi-automatizado</a:t>
            </a:r>
            <a:r>
              <a:rPr lang="pt-BR" sz="1800" kern="1200" dirty="0">
                <a:solidFill>
                  <a:srgbClr val="000000"/>
                </a:solidFill>
                <a:latin typeface="Calibri" panose="020F0502020204030204" pitchFamily="34" charset="0"/>
              </a:rPr>
              <a:t>, o que poderia, em última instância, inviabilizar a observação proposta.</a:t>
            </a:r>
          </a:p>
          <a:p>
            <a:pPr lvl="1"/>
            <a:r>
              <a:rPr lang="pt-BR" sz="1800" kern="1200" dirty="0">
                <a:solidFill>
                  <a:srgbClr val="000000"/>
                </a:solidFill>
                <a:latin typeface="Calibri" panose="020F0502020204030204" pitchFamily="34" charset="0"/>
              </a:rPr>
              <a:t>Já a desvantagem, deve-se ao fato dessa instrumentação possibilitar que apenas o projeto/produto do estudo seja analisado.</a:t>
            </a:r>
          </a:p>
          <a:p>
            <a:pPr lvl="1"/>
            <a:endParaRPr lang="pt-BR" sz="1400" kern="1200" dirty="0">
              <a:solidFill>
                <a:srgbClr val="000000"/>
              </a:solidFill>
              <a:latin typeface="Calibri" panose="020F0502020204030204" pitchFamily="34" charset="0"/>
            </a:endParaRPr>
          </a:p>
          <a:p>
            <a:pPr marL="0" indent="0">
              <a:buNone/>
            </a:pPr>
            <a:endParaRPr lang="pt-BR" sz="2400" kern="12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481859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Estudo</a:t>
            </a:r>
            <a:r>
              <a:rPr lang="en-US" altLang="ko-KR" sz="4000" dirty="0">
                <a:solidFill>
                  <a:schemeClr val="accent2"/>
                </a:solidFill>
              </a:rPr>
              <a:t> de </a:t>
            </a:r>
            <a:r>
              <a:rPr lang="en-US" altLang="ko-KR" sz="4000" dirty="0" err="1">
                <a:solidFill>
                  <a:schemeClr val="accent2"/>
                </a:solidFill>
              </a:rPr>
              <a:t>Viabilidade</a:t>
            </a:r>
            <a:endParaRPr lang="ko-KR" altLang="en-US" sz="4000" dirty="0">
              <a:solidFill>
                <a:schemeClr val="accent2"/>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Projeto</a:t>
            </a:r>
            <a:r>
              <a:rPr lang="en-US" altLang="ko-KR" sz="2000" dirty="0">
                <a:solidFill>
                  <a:srgbClr val="C0504D"/>
                </a:solidFill>
              </a:rPr>
              <a:t> Parasite – </a:t>
            </a:r>
            <a:r>
              <a:rPr lang="en-US" altLang="ko-KR" sz="2000" dirty="0" err="1">
                <a:solidFill>
                  <a:srgbClr val="C0504D"/>
                </a:solidFill>
              </a:rPr>
              <a:t>Painel</a:t>
            </a:r>
            <a:r>
              <a:rPr lang="en-US" altLang="ko-KR" sz="2000" dirty="0">
                <a:solidFill>
                  <a:srgbClr val="C0504D"/>
                </a:solidFill>
              </a:rPr>
              <a:t> </a:t>
            </a:r>
            <a:r>
              <a:rPr lang="en-US" altLang="ko-KR" sz="2000" dirty="0" err="1">
                <a:solidFill>
                  <a:srgbClr val="C0504D"/>
                </a:solidFill>
              </a:rPr>
              <a:t>Geral</a:t>
            </a:r>
            <a:endParaRPr lang="en-US" altLang="ko-KR" sz="2000" dirty="0">
              <a:solidFill>
                <a:srgbClr val="C0504D"/>
              </a:solidFill>
            </a:endParaRPr>
          </a:p>
        </p:txBody>
      </p:sp>
      <p:pic>
        <p:nvPicPr>
          <p:cNvPr id="5" name="Espaço Reservado para Conteúdo 4">
            <a:extLst>
              <a:ext uri="{FF2B5EF4-FFF2-40B4-BE49-F238E27FC236}">
                <a16:creationId xmlns:a16="http://schemas.microsoft.com/office/drawing/2014/main" id="{8B33ED10-F18C-C545-B2C8-F2F7A2A578A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5758" y="1326517"/>
            <a:ext cx="7972484" cy="4982803"/>
          </a:xfrm>
        </p:spPr>
      </p:pic>
    </p:spTree>
    <p:extLst>
      <p:ext uri="{BB962C8B-B14F-4D97-AF65-F5344CB8AC3E}">
        <p14:creationId xmlns:p14="http://schemas.microsoft.com/office/powerpoint/2010/main" val="20892140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Estudo</a:t>
            </a:r>
            <a:r>
              <a:rPr lang="en-US" altLang="ko-KR" sz="4000" dirty="0">
                <a:solidFill>
                  <a:schemeClr val="accent2"/>
                </a:solidFill>
              </a:rPr>
              <a:t> de </a:t>
            </a:r>
            <a:r>
              <a:rPr lang="en-US" altLang="ko-KR" sz="4000" dirty="0" err="1">
                <a:solidFill>
                  <a:schemeClr val="accent2"/>
                </a:solidFill>
              </a:rPr>
              <a:t>Viabilidade</a:t>
            </a:r>
            <a:endParaRPr lang="ko-KR" altLang="en-US" sz="4000" dirty="0">
              <a:solidFill>
                <a:schemeClr val="accent2"/>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Projeto</a:t>
            </a:r>
            <a:r>
              <a:rPr lang="en-US" altLang="ko-KR" sz="2000" dirty="0">
                <a:solidFill>
                  <a:srgbClr val="C0504D"/>
                </a:solidFill>
              </a:rPr>
              <a:t> Parasite – </a:t>
            </a:r>
            <a:r>
              <a:rPr lang="en-US" altLang="ko-KR" sz="2000" dirty="0" err="1">
                <a:solidFill>
                  <a:srgbClr val="C0504D"/>
                </a:solidFill>
              </a:rPr>
              <a:t>Complexidade</a:t>
            </a:r>
            <a:r>
              <a:rPr lang="en-US" altLang="ko-KR" sz="2000" dirty="0">
                <a:solidFill>
                  <a:srgbClr val="C0504D"/>
                </a:solidFill>
              </a:rPr>
              <a:t> </a:t>
            </a:r>
            <a:r>
              <a:rPr lang="en-US" altLang="ko-KR" sz="2000" dirty="0" err="1">
                <a:solidFill>
                  <a:srgbClr val="C0504D"/>
                </a:solidFill>
              </a:rPr>
              <a:t>Ciclomática</a:t>
            </a:r>
            <a:endParaRPr lang="en-US" altLang="ko-KR" sz="2000" dirty="0">
              <a:solidFill>
                <a:srgbClr val="C0504D"/>
              </a:solidFill>
            </a:endParaRPr>
          </a:p>
        </p:txBody>
      </p:sp>
      <p:pic>
        <p:nvPicPr>
          <p:cNvPr id="9" name="Espaço Reservado para Conteúdo 8">
            <a:extLst>
              <a:ext uri="{FF2B5EF4-FFF2-40B4-BE49-F238E27FC236}">
                <a16:creationId xmlns:a16="http://schemas.microsoft.com/office/drawing/2014/main" id="{3FDC6B9A-225D-6841-A0DD-867D421BB50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50113" y="1496350"/>
            <a:ext cx="7443775" cy="4652360"/>
          </a:xfrm>
        </p:spPr>
      </p:pic>
    </p:spTree>
    <p:extLst>
      <p:ext uri="{BB962C8B-B14F-4D97-AF65-F5344CB8AC3E}">
        <p14:creationId xmlns:p14="http://schemas.microsoft.com/office/powerpoint/2010/main" val="2193472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grpSp>
        <p:nvGrpSpPr>
          <p:cNvPr id="9" name="Group 2">
            <a:extLst>
              <a:ext uri="{FF2B5EF4-FFF2-40B4-BE49-F238E27FC236}">
                <a16:creationId xmlns:a16="http://schemas.microsoft.com/office/drawing/2014/main" id="{6C5DE901-FBC1-454B-BE55-EB90B35E7E44}"/>
              </a:ext>
            </a:extLst>
          </p:cNvPr>
          <p:cNvGrpSpPr/>
          <p:nvPr/>
        </p:nvGrpSpPr>
        <p:grpSpPr>
          <a:xfrm>
            <a:off x="214072" y="1942632"/>
            <a:ext cx="9182464" cy="3356835"/>
            <a:chOff x="214072" y="1942632"/>
            <a:chExt cx="9182464" cy="3356835"/>
          </a:xfrm>
        </p:grpSpPr>
        <p:sp>
          <p:nvSpPr>
            <p:cNvPr id="10" name="TextBox 31">
              <a:extLst>
                <a:ext uri="{FF2B5EF4-FFF2-40B4-BE49-F238E27FC236}">
                  <a16:creationId xmlns:a16="http://schemas.microsoft.com/office/drawing/2014/main" id="{CB6DBCEA-7D1A-0D49-9562-AD387717B187}"/>
                </a:ext>
              </a:extLst>
            </p:cNvPr>
            <p:cNvSpPr txBox="1"/>
            <p:nvPr/>
          </p:nvSpPr>
          <p:spPr>
            <a:xfrm>
              <a:off x="7812360" y="4077072"/>
              <a:ext cx="1584176" cy="523220"/>
            </a:xfrm>
            <a:prstGeom prst="rect">
              <a:avLst/>
            </a:prstGeom>
            <a:noFill/>
          </p:spPr>
          <p:txBody>
            <a:bodyPr wrap="square" rtlCol="0">
              <a:spAutoFit/>
            </a:bodyPr>
            <a:lstStyle/>
            <a:p>
              <a:pPr algn="ctr"/>
              <a:r>
                <a:rPr lang="en-US" sz="1400" dirty="0" err="1"/>
                <a:t>contextos</a:t>
              </a:r>
              <a:endParaRPr lang="en-US" sz="1400" dirty="0"/>
            </a:p>
            <a:p>
              <a:pPr algn="ctr"/>
              <a:r>
                <a:rPr lang="en-US" sz="1400" dirty="0"/>
                <a:t> de </a:t>
              </a:r>
              <a:r>
                <a:rPr lang="en-US" sz="1400" dirty="0" err="1"/>
                <a:t>uso</a:t>
              </a:r>
              <a:endParaRPr lang="en-US" sz="1400" dirty="0"/>
            </a:p>
          </p:txBody>
        </p:sp>
        <p:sp>
          <p:nvSpPr>
            <p:cNvPr id="11" name="Oval 10">
              <a:extLst>
                <a:ext uri="{FF2B5EF4-FFF2-40B4-BE49-F238E27FC236}">
                  <a16:creationId xmlns:a16="http://schemas.microsoft.com/office/drawing/2014/main" id="{588D8B9F-BAA6-9445-980F-C4EA2F34547D}"/>
                </a:ext>
              </a:extLst>
            </p:cNvPr>
            <p:cNvSpPr/>
            <p:nvPr/>
          </p:nvSpPr>
          <p:spPr>
            <a:xfrm>
              <a:off x="7230450" y="2928928"/>
              <a:ext cx="1296144" cy="1224136"/>
            </a:xfrm>
            <a:prstGeom prst="ellipse">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noFill/>
              </a:endParaRPr>
            </a:p>
          </p:txBody>
        </p:sp>
        <p:sp>
          <p:nvSpPr>
            <p:cNvPr id="12" name="Oval 11">
              <a:extLst>
                <a:ext uri="{FF2B5EF4-FFF2-40B4-BE49-F238E27FC236}">
                  <a16:creationId xmlns:a16="http://schemas.microsoft.com/office/drawing/2014/main" id="{E5C505AA-AE5D-154F-9E9B-63F546C49456}"/>
                </a:ext>
              </a:extLst>
            </p:cNvPr>
            <p:cNvSpPr/>
            <p:nvPr/>
          </p:nvSpPr>
          <p:spPr>
            <a:xfrm>
              <a:off x="7187796" y="2854928"/>
              <a:ext cx="1296144" cy="1224136"/>
            </a:xfrm>
            <a:prstGeom prst="ellipse">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noFill/>
              </a:endParaRPr>
            </a:p>
          </p:txBody>
        </p:sp>
        <p:sp>
          <p:nvSpPr>
            <p:cNvPr id="13" name="Oval 12">
              <a:extLst>
                <a:ext uri="{FF2B5EF4-FFF2-40B4-BE49-F238E27FC236}">
                  <a16:creationId xmlns:a16="http://schemas.microsoft.com/office/drawing/2014/main" id="{3F8BE21E-AA4A-BE4B-B50E-A683E02DE923}"/>
                </a:ext>
              </a:extLst>
            </p:cNvPr>
            <p:cNvSpPr/>
            <p:nvPr/>
          </p:nvSpPr>
          <p:spPr>
            <a:xfrm>
              <a:off x="357798" y="2780928"/>
              <a:ext cx="1296144" cy="122413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noFill/>
              </a:endParaRPr>
            </a:p>
          </p:txBody>
        </p:sp>
        <p:sp>
          <p:nvSpPr>
            <p:cNvPr id="14" name="Oval 13">
              <a:extLst>
                <a:ext uri="{FF2B5EF4-FFF2-40B4-BE49-F238E27FC236}">
                  <a16:creationId xmlns:a16="http://schemas.microsoft.com/office/drawing/2014/main" id="{C5C5F3ED-44B8-F447-AAFA-B71B784C4B61}"/>
                </a:ext>
              </a:extLst>
            </p:cNvPr>
            <p:cNvSpPr/>
            <p:nvPr/>
          </p:nvSpPr>
          <p:spPr>
            <a:xfrm>
              <a:off x="2603781" y="2780928"/>
              <a:ext cx="1296144" cy="122413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noFill/>
              </a:endParaRPr>
            </a:p>
          </p:txBody>
        </p:sp>
        <p:sp>
          <p:nvSpPr>
            <p:cNvPr id="15" name="Oval 14">
              <a:extLst>
                <a:ext uri="{FF2B5EF4-FFF2-40B4-BE49-F238E27FC236}">
                  <a16:creationId xmlns:a16="http://schemas.microsoft.com/office/drawing/2014/main" id="{94972791-7144-3840-A802-0B7B175D3469}"/>
                </a:ext>
              </a:extLst>
            </p:cNvPr>
            <p:cNvSpPr/>
            <p:nvPr/>
          </p:nvSpPr>
          <p:spPr>
            <a:xfrm>
              <a:off x="4837418" y="2780928"/>
              <a:ext cx="1296144" cy="122413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noFill/>
              </a:endParaRPr>
            </a:p>
          </p:txBody>
        </p:sp>
        <p:grpSp>
          <p:nvGrpSpPr>
            <p:cNvPr id="16" name="Group 20">
              <a:extLst>
                <a:ext uri="{FF2B5EF4-FFF2-40B4-BE49-F238E27FC236}">
                  <a16:creationId xmlns:a16="http://schemas.microsoft.com/office/drawing/2014/main" id="{948E2FA9-C256-F84E-87EC-89E401F396E1}"/>
                </a:ext>
              </a:extLst>
            </p:cNvPr>
            <p:cNvGrpSpPr/>
            <p:nvPr/>
          </p:nvGrpSpPr>
          <p:grpSpPr>
            <a:xfrm>
              <a:off x="1606908" y="2944120"/>
              <a:ext cx="1162999" cy="930281"/>
              <a:chOff x="1606908" y="2944120"/>
              <a:chExt cx="1162999" cy="930281"/>
            </a:xfrm>
          </p:grpSpPr>
          <p:sp>
            <p:nvSpPr>
              <p:cNvPr id="46" name="TextBox 14">
                <a:extLst>
                  <a:ext uri="{FF2B5EF4-FFF2-40B4-BE49-F238E27FC236}">
                    <a16:creationId xmlns:a16="http://schemas.microsoft.com/office/drawing/2014/main" id="{7A25FE96-479D-CC40-ADFB-4BB4DBF5B11D}"/>
                  </a:ext>
                </a:extLst>
              </p:cNvPr>
              <p:cNvSpPr txBox="1"/>
              <p:nvPr/>
            </p:nvSpPr>
            <p:spPr>
              <a:xfrm>
                <a:off x="1606908" y="3566624"/>
                <a:ext cx="1162999" cy="307777"/>
              </a:xfrm>
              <a:prstGeom prst="rect">
                <a:avLst/>
              </a:prstGeom>
              <a:noFill/>
            </p:spPr>
            <p:txBody>
              <a:bodyPr wrap="none" rtlCol="0">
                <a:spAutoFit/>
              </a:bodyPr>
              <a:lstStyle/>
              <a:p>
                <a:r>
                  <a:rPr lang="en-US" sz="1400" dirty="0" err="1"/>
                  <a:t>depende</a:t>
                </a:r>
                <a:r>
                  <a:rPr lang="en-US" sz="1400" dirty="0"/>
                  <a:t> de</a:t>
                </a:r>
              </a:p>
            </p:txBody>
          </p:sp>
          <p:cxnSp>
            <p:nvCxnSpPr>
              <p:cNvPr id="47" name="Straight Arrow Connector 10">
                <a:extLst>
                  <a:ext uri="{FF2B5EF4-FFF2-40B4-BE49-F238E27FC236}">
                    <a16:creationId xmlns:a16="http://schemas.microsoft.com/office/drawing/2014/main" id="{4D16BA46-02C0-1047-AB70-9D6826FDACD7}"/>
                  </a:ext>
                </a:extLst>
              </p:cNvPr>
              <p:cNvCxnSpPr/>
              <p:nvPr/>
            </p:nvCxnSpPr>
            <p:spPr>
              <a:xfrm>
                <a:off x="1669620" y="3282088"/>
                <a:ext cx="93610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12">
                <a:extLst>
                  <a:ext uri="{FF2B5EF4-FFF2-40B4-BE49-F238E27FC236}">
                    <a16:creationId xmlns:a16="http://schemas.microsoft.com/office/drawing/2014/main" id="{E8ADD034-C28B-564E-81B5-6931C4FFD14A}"/>
                  </a:ext>
                </a:extLst>
              </p:cNvPr>
              <p:cNvCxnSpPr/>
              <p:nvPr/>
            </p:nvCxnSpPr>
            <p:spPr>
              <a:xfrm>
                <a:off x="1653942" y="3582304"/>
                <a:ext cx="936104" cy="0"/>
              </a:xfrm>
              <a:prstGeom prst="straightConnector1">
                <a:avLst/>
              </a:prstGeom>
              <a:ln>
                <a:solidFill>
                  <a:schemeClr val="tx1"/>
                </a:solidFill>
                <a:prstDash val="dash"/>
                <a:headEnd type="arrow"/>
                <a:tailEnd type="none"/>
              </a:ln>
            </p:spPr>
            <p:style>
              <a:lnRef idx="2">
                <a:schemeClr val="accent1"/>
              </a:lnRef>
              <a:fillRef idx="0">
                <a:schemeClr val="accent1"/>
              </a:fillRef>
              <a:effectRef idx="1">
                <a:schemeClr val="accent1"/>
              </a:effectRef>
              <a:fontRef idx="minor">
                <a:schemeClr val="tx1"/>
              </a:fontRef>
            </p:style>
          </p:cxnSp>
          <p:sp>
            <p:nvSpPr>
              <p:cNvPr id="49" name="TextBox 13">
                <a:extLst>
                  <a:ext uri="{FF2B5EF4-FFF2-40B4-BE49-F238E27FC236}">
                    <a16:creationId xmlns:a16="http://schemas.microsoft.com/office/drawing/2014/main" id="{896296A3-09BE-6B44-920E-F4AC7C89022C}"/>
                  </a:ext>
                </a:extLst>
              </p:cNvPr>
              <p:cNvSpPr txBox="1"/>
              <p:nvPr/>
            </p:nvSpPr>
            <p:spPr>
              <a:xfrm>
                <a:off x="1651028" y="2944120"/>
                <a:ext cx="943224" cy="307777"/>
              </a:xfrm>
              <a:prstGeom prst="rect">
                <a:avLst/>
              </a:prstGeom>
              <a:noFill/>
            </p:spPr>
            <p:txBody>
              <a:bodyPr wrap="none" rtlCol="0">
                <a:spAutoFit/>
              </a:bodyPr>
              <a:lstStyle/>
              <a:p>
                <a:r>
                  <a:rPr lang="en-US" sz="1400" dirty="0" err="1"/>
                  <a:t>influencia</a:t>
                </a:r>
                <a:endParaRPr lang="en-US" sz="1400" dirty="0"/>
              </a:p>
            </p:txBody>
          </p:sp>
        </p:grpSp>
        <p:grpSp>
          <p:nvGrpSpPr>
            <p:cNvPr id="17" name="Group 19">
              <a:extLst>
                <a:ext uri="{FF2B5EF4-FFF2-40B4-BE49-F238E27FC236}">
                  <a16:creationId xmlns:a16="http://schemas.microsoft.com/office/drawing/2014/main" id="{1BC6784D-21FC-5A40-AA95-FB3DCC63CB54}"/>
                </a:ext>
              </a:extLst>
            </p:cNvPr>
            <p:cNvGrpSpPr/>
            <p:nvPr/>
          </p:nvGrpSpPr>
          <p:grpSpPr>
            <a:xfrm>
              <a:off x="3854280" y="2944120"/>
              <a:ext cx="1162999" cy="930281"/>
              <a:chOff x="4167840" y="3068960"/>
              <a:chExt cx="1162999" cy="930281"/>
            </a:xfrm>
          </p:grpSpPr>
          <p:sp>
            <p:nvSpPr>
              <p:cNvPr id="41" name="TextBox 15">
                <a:extLst>
                  <a:ext uri="{FF2B5EF4-FFF2-40B4-BE49-F238E27FC236}">
                    <a16:creationId xmlns:a16="http://schemas.microsoft.com/office/drawing/2014/main" id="{387302B2-8A1F-1D43-A18C-B1BEE7343809}"/>
                  </a:ext>
                </a:extLst>
              </p:cNvPr>
              <p:cNvSpPr txBox="1"/>
              <p:nvPr/>
            </p:nvSpPr>
            <p:spPr>
              <a:xfrm>
                <a:off x="4167840" y="3691464"/>
                <a:ext cx="1162999" cy="307777"/>
              </a:xfrm>
              <a:prstGeom prst="rect">
                <a:avLst/>
              </a:prstGeom>
              <a:noFill/>
            </p:spPr>
            <p:txBody>
              <a:bodyPr wrap="none" rtlCol="0">
                <a:spAutoFit/>
              </a:bodyPr>
              <a:lstStyle/>
              <a:p>
                <a:r>
                  <a:rPr lang="en-US" sz="1400" dirty="0" err="1"/>
                  <a:t>depende</a:t>
                </a:r>
                <a:r>
                  <a:rPr lang="en-US" sz="1400" dirty="0"/>
                  <a:t> de</a:t>
                </a:r>
              </a:p>
            </p:txBody>
          </p:sp>
          <p:cxnSp>
            <p:nvCxnSpPr>
              <p:cNvPr id="43" name="Straight Arrow Connector 16">
                <a:extLst>
                  <a:ext uri="{FF2B5EF4-FFF2-40B4-BE49-F238E27FC236}">
                    <a16:creationId xmlns:a16="http://schemas.microsoft.com/office/drawing/2014/main" id="{1789112A-3DDB-114F-A3AE-92129867FB25}"/>
                  </a:ext>
                </a:extLst>
              </p:cNvPr>
              <p:cNvCxnSpPr/>
              <p:nvPr/>
            </p:nvCxnSpPr>
            <p:spPr>
              <a:xfrm>
                <a:off x="4230552" y="3406928"/>
                <a:ext cx="93610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17">
                <a:extLst>
                  <a:ext uri="{FF2B5EF4-FFF2-40B4-BE49-F238E27FC236}">
                    <a16:creationId xmlns:a16="http://schemas.microsoft.com/office/drawing/2014/main" id="{0EA1AB75-7E72-2348-B718-D5E9EC53CF95}"/>
                  </a:ext>
                </a:extLst>
              </p:cNvPr>
              <p:cNvCxnSpPr/>
              <p:nvPr/>
            </p:nvCxnSpPr>
            <p:spPr>
              <a:xfrm>
                <a:off x="4214874" y="3707144"/>
                <a:ext cx="936104" cy="0"/>
              </a:xfrm>
              <a:prstGeom prst="straightConnector1">
                <a:avLst/>
              </a:prstGeom>
              <a:ln>
                <a:solidFill>
                  <a:schemeClr val="tx1"/>
                </a:solidFill>
                <a:prstDash val="dash"/>
                <a:headEnd type="arrow"/>
                <a:tailEnd type="none"/>
              </a:ln>
            </p:spPr>
            <p:style>
              <a:lnRef idx="2">
                <a:schemeClr val="accent1"/>
              </a:lnRef>
              <a:fillRef idx="0">
                <a:schemeClr val="accent1"/>
              </a:fillRef>
              <a:effectRef idx="1">
                <a:schemeClr val="accent1"/>
              </a:effectRef>
              <a:fontRef idx="minor">
                <a:schemeClr val="tx1"/>
              </a:fontRef>
            </p:style>
          </p:cxnSp>
          <p:sp>
            <p:nvSpPr>
              <p:cNvPr id="45" name="TextBox 18">
                <a:extLst>
                  <a:ext uri="{FF2B5EF4-FFF2-40B4-BE49-F238E27FC236}">
                    <a16:creationId xmlns:a16="http://schemas.microsoft.com/office/drawing/2014/main" id="{103AB85E-B1E2-A443-8369-B92D1830F657}"/>
                  </a:ext>
                </a:extLst>
              </p:cNvPr>
              <p:cNvSpPr txBox="1"/>
              <p:nvPr/>
            </p:nvSpPr>
            <p:spPr>
              <a:xfrm>
                <a:off x="4211960" y="3068960"/>
                <a:ext cx="943224" cy="307777"/>
              </a:xfrm>
              <a:prstGeom prst="rect">
                <a:avLst/>
              </a:prstGeom>
              <a:noFill/>
            </p:spPr>
            <p:txBody>
              <a:bodyPr wrap="none" rtlCol="0">
                <a:spAutoFit/>
              </a:bodyPr>
              <a:lstStyle/>
              <a:p>
                <a:r>
                  <a:rPr lang="en-US" sz="1400" dirty="0" err="1"/>
                  <a:t>influencia</a:t>
                </a:r>
                <a:endParaRPr lang="en-US" sz="1400" dirty="0"/>
              </a:p>
            </p:txBody>
          </p:sp>
        </p:grpSp>
        <p:grpSp>
          <p:nvGrpSpPr>
            <p:cNvPr id="18" name="Group 21">
              <a:extLst>
                <a:ext uri="{FF2B5EF4-FFF2-40B4-BE49-F238E27FC236}">
                  <a16:creationId xmlns:a16="http://schemas.microsoft.com/office/drawing/2014/main" id="{8199C1A4-889A-6445-89B6-1B681594AA1C}"/>
                </a:ext>
              </a:extLst>
            </p:cNvPr>
            <p:cNvGrpSpPr/>
            <p:nvPr/>
          </p:nvGrpSpPr>
          <p:grpSpPr>
            <a:xfrm>
              <a:off x="6096378" y="2944120"/>
              <a:ext cx="1162999" cy="930281"/>
              <a:chOff x="4167840" y="3068960"/>
              <a:chExt cx="1162999" cy="930281"/>
            </a:xfrm>
          </p:grpSpPr>
          <p:sp>
            <p:nvSpPr>
              <p:cNvPr id="36" name="TextBox 22">
                <a:extLst>
                  <a:ext uri="{FF2B5EF4-FFF2-40B4-BE49-F238E27FC236}">
                    <a16:creationId xmlns:a16="http://schemas.microsoft.com/office/drawing/2014/main" id="{75935D63-C461-434E-BCE2-31CEA1C90D8F}"/>
                  </a:ext>
                </a:extLst>
              </p:cNvPr>
              <p:cNvSpPr txBox="1"/>
              <p:nvPr/>
            </p:nvSpPr>
            <p:spPr>
              <a:xfrm>
                <a:off x="4167840" y="3691464"/>
                <a:ext cx="1162999" cy="307777"/>
              </a:xfrm>
              <a:prstGeom prst="rect">
                <a:avLst/>
              </a:prstGeom>
              <a:noFill/>
            </p:spPr>
            <p:txBody>
              <a:bodyPr wrap="none" rtlCol="0">
                <a:spAutoFit/>
              </a:bodyPr>
              <a:lstStyle/>
              <a:p>
                <a:r>
                  <a:rPr lang="en-US" sz="1400" dirty="0" err="1"/>
                  <a:t>depende</a:t>
                </a:r>
                <a:r>
                  <a:rPr lang="en-US" sz="1400" dirty="0"/>
                  <a:t> de</a:t>
                </a:r>
              </a:p>
            </p:txBody>
          </p:sp>
          <p:cxnSp>
            <p:nvCxnSpPr>
              <p:cNvPr id="37" name="Straight Arrow Connector 23">
                <a:extLst>
                  <a:ext uri="{FF2B5EF4-FFF2-40B4-BE49-F238E27FC236}">
                    <a16:creationId xmlns:a16="http://schemas.microsoft.com/office/drawing/2014/main" id="{9C9C8956-0258-D840-B8F5-46612AD7DFEA}"/>
                  </a:ext>
                </a:extLst>
              </p:cNvPr>
              <p:cNvCxnSpPr/>
              <p:nvPr/>
            </p:nvCxnSpPr>
            <p:spPr>
              <a:xfrm>
                <a:off x="4230552" y="3406928"/>
                <a:ext cx="93610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24">
                <a:extLst>
                  <a:ext uri="{FF2B5EF4-FFF2-40B4-BE49-F238E27FC236}">
                    <a16:creationId xmlns:a16="http://schemas.microsoft.com/office/drawing/2014/main" id="{46CBD79B-C3B9-E54A-8DFC-82080597C10C}"/>
                  </a:ext>
                </a:extLst>
              </p:cNvPr>
              <p:cNvCxnSpPr/>
              <p:nvPr/>
            </p:nvCxnSpPr>
            <p:spPr>
              <a:xfrm>
                <a:off x="4214874" y="3707144"/>
                <a:ext cx="936104" cy="0"/>
              </a:xfrm>
              <a:prstGeom prst="straightConnector1">
                <a:avLst/>
              </a:prstGeom>
              <a:ln>
                <a:solidFill>
                  <a:schemeClr val="tx1"/>
                </a:solidFill>
                <a:prstDash val="dash"/>
                <a:headEnd type="arrow"/>
                <a:tailEnd type="none"/>
              </a:ln>
            </p:spPr>
            <p:style>
              <a:lnRef idx="2">
                <a:schemeClr val="accent1"/>
              </a:lnRef>
              <a:fillRef idx="0">
                <a:schemeClr val="accent1"/>
              </a:fillRef>
              <a:effectRef idx="1">
                <a:schemeClr val="accent1"/>
              </a:effectRef>
              <a:fontRef idx="minor">
                <a:schemeClr val="tx1"/>
              </a:fontRef>
            </p:style>
          </p:cxnSp>
          <p:sp>
            <p:nvSpPr>
              <p:cNvPr id="39" name="TextBox 25">
                <a:extLst>
                  <a:ext uri="{FF2B5EF4-FFF2-40B4-BE49-F238E27FC236}">
                    <a16:creationId xmlns:a16="http://schemas.microsoft.com/office/drawing/2014/main" id="{6E8660D8-3FAE-794B-9729-528C226BD47D}"/>
                  </a:ext>
                </a:extLst>
              </p:cNvPr>
              <p:cNvSpPr txBox="1"/>
              <p:nvPr/>
            </p:nvSpPr>
            <p:spPr>
              <a:xfrm>
                <a:off x="4211960" y="3068960"/>
                <a:ext cx="943224" cy="307777"/>
              </a:xfrm>
              <a:prstGeom prst="rect">
                <a:avLst/>
              </a:prstGeom>
              <a:noFill/>
            </p:spPr>
            <p:txBody>
              <a:bodyPr wrap="none" rtlCol="0">
                <a:spAutoFit/>
              </a:bodyPr>
              <a:lstStyle/>
              <a:p>
                <a:r>
                  <a:rPr lang="en-US" sz="1400" dirty="0" err="1"/>
                  <a:t>influencia</a:t>
                </a:r>
                <a:endParaRPr lang="en-US" sz="1400" dirty="0"/>
              </a:p>
            </p:txBody>
          </p:sp>
        </p:grpSp>
        <p:sp>
          <p:nvSpPr>
            <p:cNvPr id="19" name="TextBox 26">
              <a:extLst>
                <a:ext uri="{FF2B5EF4-FFF2-40B4-BE49-F238E27FC236}">
                  <a16:creationId xmlns:a16="http://schemas.microsoft.com/office/drawing/2014/main" id="{1CB9E14A-9812-834A-8521-56C4090749C7}"/>
                </a:ext>
              </a:extLst>
            </p:cNvPr>
            <p:cNvSpPr txBox="1"/>
            <p:nvPr/>
          </p:nvSpPr>
          <p:spPr>
            <a:xfrm>
              <a:off x="467186" y="2026192"/>
              <a:ext cx="1096975" cy="338554"/>
            </a:xfrm>
            <a:prstGeom prst="rect">
              <a:avLst/>
            </a:prstGeom>
            <a:noFill/>
          </p:spPr>
          <p:txBody>
            <a:bodyPr wrap="none" rtlCol="0">
              <a:spAutoFit/>
            </a:bodyPr>
            <a:lstStyle/>
            <a:p>
              <a:r>
                <a:rPr lang="en-US" sz="1600" b="1" dirty="0" err="1"/>
                <a:t>processo</a:t>
              </a:r>
              <a:endParaRPr lang="en-US" sz="1600" b="1" dirty="0"/>
            </a:p>
          </p:txBody>
        </p:sp>
        <p:sp>
          <p:nvSpPr>
            <p:cNvPr id="20" name="TextBox 27">
              <a:extLst>
                <a:ext uri="{FF2B5EF4-FFF2-40B4-BE49-F238E27FC236}">
                  <a16:creationId xmlns:a16="http://schemas.microsoft.com/office/drawing/2014/main" id="{512BC76F-DB5E-4647-8ADC-4F8E9A24EC3E}"/>
                </a:ext>
              </a:extLst>
            </p:cNvPr>
            <p:cNvSpPr txBox="1"/>
            <p:nvPr/>
          </p:nvSpPr>
          <p:spPr>
            <a:xfrm>
              <a:off x="3358898" y="2026192"/>
              <a:ext cx="2156760" cy="338554"/>
            </a:xfrm>
            <a:prstGeom prst="rect">
              <a:avLst/>
            </a:prstGeom>
            <a:noFill/>
          </p:spPr>
          <p:txBody>
            <a:bodyPr wrap="none" rtlCol="0">
              <a:spAutoFit/>
            </a:bodyPr>
            <a:lstStyle/>
            <a:p>
              <a:r>
                <a:rPr lang="en-US" sz="1600" b="1" dirty="0" err="1"/>
                <a:t>produto</a:t>
              </a:r>
              <a:r>
                <a:rPr lang="en-US" sz="1600" b="1" dirty="0"/>
                <a:t> de software</a:t>
              </a:r>
            </a:p>
          </p:txBody>
        </p:sp>
        <p:sp>
          <p:nvSpPr>
            <p:cNvPr id="21" name="Oval 20">
              <a:extLst>
                <a:ext uri="{FF2B5EF4-FFF2-40B4-BE49-F238E27FC236}">
                  <a16:creationId xmlns:a16="http://schemas.microsoft.com/office/drawing/2014/main" id="{88EB47E2-958E-2F45-8332-2A6540193A1D}"/>
                </a:ext>
              </a:extLst>
            </p:cNvPr>
            <p:cNvSpPr/>
            <p:nvPr/>
          </p:nvSpPr>
          <p:spPr>
            <a:xfrm>
              <a:off x="7145142" y="2780928"/>
              <a:ext cx="1296144" cy="1224136"/>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solidFill>
                  <a:srgbClr val="FFFFFF"/>
                </a:solidFill>
              </a:endParaRPr>
            </a:p>
          </p:txBody>
        </p:sp>
        <p:cxnSp>
          <p:nvCxnSpPr>
            <p:cNvPr id="22" name="Straight Arrow Connector 33">
              <a:extLst>
                <a:ext uri="{FF2B5EF4-FFF2-40B4-BE49-F238E27FC236}">
                  <a16:creationId xmlns:a16="http://schemas.microsoft.com/office/drawing/2014/main" id="{9CC41EF4-C840-5E4D-9382-E066A197253F}"/>
                </a:ext>
              </a:extLst>
            </p:cNvPr>
            <p:cNvCxnSpPr/>
            <p:nvPr/>
          </p:nvCxnSpPr>
          <p:spPr>
            <a:xfrm flipH="1" flipV="1">
              <a:off x="8460432" y="3861048"/>
              <a:ext cx="360040" cy="1440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34">
              <a:extLst>
                <a:ext uri="{FF2B5EF4-FFF2-40B4-BE49-F238E27FC236}">
                  <a16:creationId xmlns:a16="http://schemas.microsoft.com/office/drawing/2014/main" id="{4C76EFDA-824C-2449-BE05-A9465BA3D2B1}"/>
                </a:ext>
              </a:extLst>
            </p:cNvPr>
            <p:cNvCxnSpPr/>
            <p:nvPr/>
          </p:nvCxnSpPr>
          <p:spPr>
            <a:xfrm flipH="1" flipV="1">
              <a:off x="8460432" y="3573016"/>
              <a:ext cx="360040" cy="43204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39">
              <a:extLst>
                <a:ext uri="{FF2B5EF4-FFF2-40B4-BE49-F238E27FC236}">
                  <a16:creationId xmlns:a16="http://schemas.microsoft.com/office/drawing/2014/main" id="{50FB0AAA-4A51-654C-BBAF-D30528C4B274}"/>
                </a:ext>
              </a:extLst>
            </p:cNvPr>
            <p:cNvCxnSpPr/>
            <p:nvPr/>
          </p:nvCxnSpPr>
          <p:spPr>
            <a:xfrm flipH="1" flipV="1">
              <a:off x="8100392" y="3933056"/>
              <a:ext cx="720080" cy="7200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25" name="Group 51">
              <a:extLst>
                <a:ext uri="{FF2B5EF4-FFF2-40B4-BE49-F238E27FC236}">
                  <a16:creationId xmlns:a16="http://schemas.microsoft.com/office/drawing/2014/main" id="{D6E87564-20DB-734E-A175-6662D6ECD9F5}"/>
                </a:ext>
              </a:extLst>
            </p:cNvPr>
            <p:cNvGrpSpPr/>
            <p:nvPr/>
          </p:nvGrpSpPr>
          <p:grpSpPr>
            <a:xfrm>
              <a:off x="214072" y="3057456"/>
              <a:ext cx="8350064" cy="646331"/>
              <a:chOff x="214072" y="3057456"/>
              <a:chExt cx="8350064" cy="646331"/>
            </a:xfrm>
          </p:grpSpPr>
          <p:sp>
            <p:nvSpPr>
              <p:cNvPr id="32" name="TextBox 45">
                <a:extLst>
                  <a:ext uri="{FF2B5EF4-FFF2-40B4-BE49-F238E27FC236}">
                    <a16:creationId xmlns:a16="http://schemas.microsoft.com/office/drawing/2014/main" id="{96F12F2E-B8EA-5A4F-AF9F-5C9054A52877}"/>
                  </a:ext>
                </a:extLst>
              </p:cNvPr>
              <p:cNvSpPr txBox="1"/>
              <p:nvPr/>
            </p:nvSpPr>
            <p:spPr>
              <a:xfrm>
                <a:off x="214072" y="3057456"/>
                <a:ext cx="1584176" cy="461665"/>
              </a:xfrm>
              <a:prstGeom prst="rect">
                <a:avLst/>
              </a:prstGeom>
              <a:noFill/>
            </p:spPr>
            <p:txBody>
              <a:bodyPr wrap="square" rtlCol="0">
                <a:spAutoFit/>
              </a:bodyPr>
              <a:lstStyle/>
              <a:p>
                <a:pPr algn="ctr"/>
                <a:r>
                  <a:rPr lang="en-US" sz="1200" dirty="0" err="1"/>
                  <a:t>qualidade</a:t>
                </a:r>
                <a:endParaRPr lang="en-US" sz="1200" dirty="0"/>
              </a:p>
              <a:p>
                <a:pPr algn="ctr"/>
                <a:r>
                  <a:rPr lang="en-US" sz="1200" dirty="0" err="1"/>
                  <a:t>processo</a:t>
                </a:r>
                <a:endParaRPr lang="en-US" sz="1200" dirty="0"/>
              </a:p>
            </p:txBody>
          </p:sp>
          <p:sp>
            <p:nvSpPr>
              <p:cNvPr id="33" name="TextBox 46">
                <a:extLst>
                  <a:ext uri="{FF2B5EF4-FFF2-40B4-BE49-F238E27FC236}">
                    <a16:creationId xmlns:a16="http://schemas.microsoft.com/office/drawing/2014/main" id="{55685D53-9E06-DF43-BC42-A137B4E312F8}"/>
                  </a:ext>
                </a:extLst>
              </p:cNvPr>
              <p:cNvSpPr txBox="1"/>
              <p:nvPr/>
            </p:nvSpPr>
            <p:spPr>
              <a:xfrm>
                <a:off x="2443456" y="3057456"/>
                <a:ext cx="1584176" cy="646331"/>
              </a:xfrm>
              <a:prstGeom prst="rect">
                <a:avLst/>
              </a:prstGeom>
              <a:noFill/>
            </p:spPr>
            <p:txBody>
              <a:bodyPr wrap="square" rtlCol="0">
                <a:spAutoFit/>
              </a:bodyPr>
              <a:lstStyle/>
              <a:p>
                <a:pPr algn="ctr"/>
                <a:r>
                  <a:rPr lang="en-US" sz="1200" dirty="0" err="1"/>
                  <a:t>atributos</a:t>
                </a:r>
                <a:endParaRPr lang="en-US" sz="1200" dirty="0"/>
              </a:p>
              <a:p>
                <a:pPr algn="ctr"/>
                <a:r>
                  <a:rPr lang="en-US" sz="1200" dirty="0" err="1"/>
                  <a:t>qualidade</a:t>
                </a:r>
                <a:endParaRPr lang="en-US" sz="1200" dirty="0"/>
              </a:p>
              <a:p>
                <a:pPr algn="ctr"/>
                <a:r>
                  <a:rPr lang="en-US" sz="1200" dirty="0" err="1"/>
                  <a:t>interna</a:t>
                </a:r>
                <a:endParaRPr lang="en-US" sz="1200" dirty="0"/>
              </a:p>
            </p:txBody>
          </p:sp>
          <p:sp>
            <p:nvSpPr>
              <p:cNvPr id="34" name="TextBox 47">
                <a:extLst>
                  <a:ext uri="{FF2B5EF4-FFF2-40B4-BE49-F238E27FC236}">
                    <a16:creationId xmlns:a16="http://schemas.microsoft.com/office/drawing/2014/main" id="{FA7270C4-F9E4-1747-956F-9E3ED6D9D35B}"/>
                  </a:ext>
                </a:extLst>
              </p:cNvPr>
              <p:cNvSpPr txBox="1"/>
              <p:nvPr/>
            </p:nvSpPr>
            <p:spPr>
              <a:xfrm>
                <a:off x="4716016" y="3057456"/>
                <a:ext cx="1584176" cy="646331"/>
              </a:xfrm>
              <a:prstGeom prst="rect">
                <a:avLst/>
              </a:prstGeom>
              <a:noFill/>
            </p:spPr>
            <p:txBody>
              <a:bodyPr wrap="square" rtlCol="0">
                <a:spAutoFit/>
              </a:bodyPr>
              <a:lstStyle/>
              <a:p>
                <a:pPr algn="ctr"/>
                <a:r>
                  <a:rPr lang="en-US" sz="1200" dirty="0" err="1"/>
                  <a:t>atributos</a:t>
                </a:r>
                <a:endParaRPr lang="en-US" sz="1200" dirty="0"/>
              </a:p>
              <a:p>
                <a:pPr algn="ctr"/>
                <a:r>
                  <a:rPr lang="en-US" sz="1200" dirty="0" err="1"/>
                  <a:t>qualidade</a:t>
                </a:r>
                <a:endParaRPr lang="en-US" sz="1200" dirty="0"/>
              </a:p>
              <a:p>
                <a:pPr algn="ctr"/>
                <a:r>
                  <a:rPr lang="en-US" sz="1200" dirty="0" err="1"/>
                  <a:t>externa</a:t>
                </a:r>
                <a:endParaRPr lang="en-US" sz="1200" dirty="0"/>
              </a:p>
            </p:txBody>
          </p:sp>
          <p:sp>
            <p:nvSpPr>
              <p:cNvPr id="35" name="TextBox 48">
                <a:extLst>
                  <a:ext uri="{FF2B5EF4-FFF2-40B4-BE49-F238E27FC236}">
                    <a16:creationId xmlns:a16="http://schemas.microsoft.com/office/drawing/2014/main" id="{2E1689B5-2396-E84F-9020-CD54CB18E439}"/>
                  </a:ext>
                </a:extLst>
              </p:cNvPr>
              <p:cNvSpPr txBox="1"/>
              <p:nvPr/>
            </p:nvSpPr>
            <p:spPr>
              <a:xfrm>
                <a:off x="6979960" y="3057456"/>
                <a:ext cx="1584176" cy="646331"/>
              </a:xfrm>
              <a:prstGeom prst="rect">
                <a:avLst/>
              </a:prstGeom>
              <a:noFill/>
            </p:spPr>
            <p:txBody>
              <a:bodyPr wrap="square" rtlCol="0">
                <a:spAutoFit/>
              </a:bodyPr>
              <a:lstStyle/>
              <a:p>
                <a:pPr algn="ctr"/>
                <a:r>
                  <a:rPr lang="en-US" sz="1200" dirty="0" err="1"/>
                  <a:t>atributos</a:t>
                </a:r>
                <a:endParaRPr lang="en-US" sz="1200" dirty="0"/>
              </a:p>
              <a:p>
                <a:pPr algn="ctr"/>
                <a:r>
                  <a:rPr lang="en-US" sz="1200" dirty="0" err="1"/>
                  <a:t>qualidade</a:t>
                </a:r>
                <a:endParaRPr lang="en-US" sz="1200" dirty="0"/>
              </a:p>
              <a:p>
                <a:pPr algn="ctr"/>
                <a:r>
                  <a:rPr lang="en-US" sz="1200" dirty="0" err="1"/>
                  <a:t>em</a:t>
                </a:r>
                <a:r>
                  <a:rPr lang="en-US" sz="1200" dirty="0"/>
                  <a:t> </a:t>
                </a:r>
                <a:r>
                  <a:rPr lang="en-US" sz="1200" dirty="0" err="1"/>
                  <a:t>uso</a:t>
                </a:r>
                <a:endParaRPr lang="en-US" sz="1200" dirty="0"/>
              </a:p>
            </p:txBody>
          </p:sp>
        </p:grpSp>
        <p:sp>
          <p:nvSpPr>
            <p:cNvPr id="26" name="TextBox 49">
              <a:extLst>
                <a:ext uri="{FF2B5EF4-FFF2-40B4-BE49-F238E27FC236}">
                  <a16:creationId xmlns:a16="http://schemas.microsoft.com/office/drawing/2014/main" id="{D7CDB52B-9483-8944-A79C-E840C3883AC9}"/>
                </a:ext>
              </a:extLst>
            </p:cNvPr>
            <p:cNvSpPr txBox="1"/>
            <p:nvPr/>
          </p:nvSpPr>
          <p:spPr>
            <a:xfrm>
              <a:off x="6773651" y="1942632"/>
              <a:ext cx="1985540" cy="584776"/>
            </a:xfrm>
            <a:prstGeom prst="rect">
              <a:avLst/>
            </a:prstGeom>
            <a:noFill/>
          </p:spPr>
          <p:txBody>
            <a:bodyPr wrap="none" rtlCol="0">
              <a:spAutoFit/>
            </a:bodyPr>
            <a:lstStyle/>
            <a:p>
              <a:pPr algn="ctr"/>
              <a:r>
                <a:rPr lang="en-US" sz="1600" b="1" dirty="0" err="1"/>
                <a:t>efeitos</a:t>
              </a:r>
              <a:r>
                <a:rPr lang="en-US" sz="1600" b="1" dirty="0"/>
                <a:t> do </a:t>
              </a:r>
              <a:r>
                <a:rPr lang="en-US" sz="1600" b="1" dirty="0" err="1"/>
                <a:t>produto</a:t>
              </a:r>
              <a:endParaRPr lang="en-US" sz="1600" b="1" dirty="0"/>
            </a:p>
            <a:p>
              <a:pPr algn="ctr"/>
              <a:r>
                <a:rPr lang="en-US" sz="1600" b="1" dirty="0"/>
                <a:t>de software</a:t>
              </a:r>
            </a:p>
          </p:txBody>
        </p:sp>
        <p:grpSp>
          <p:nvGrpSpPr>
            <p:cNvPr id="27" name="Group 52">
              <a:extLst>
                <a:ext uri="{FF2B5EF4-FFF2-40B4-BE49-F238E27FC236}">
                  <a16:creationId xmlns:a16="http://schemas.microsoft.com/office/drawing/2014/main" id="{43A07276-D4FA-A542-861F-871EC4AA4F34}"/>
                </a:ext>
              </a:extLst>
            </p:cNvPr>
            <p:cNvGrpSpPr/>
            <p:nvPr/>
          </p:nvGrpSpPr>
          <p:grpSpPr>
            <a:xfrm>
              <a:off x="251520" y="4653136"/>
              <a:ext cx="8350064" cy="646331"/>
              <a:chOff x="214072" y="3057456"/>
              <a:chExt cx="8350064" cy="646331"/>
            </a:xfrm>
          </p:grpSpPr>
          <p:sp>
            <p:nvSpPr>
              <p:cNvPr id="28" name="TextBox 53">
                <a:extLst>
                  <a:ext uri="{FF2B5EF4-FFF2-40B4-BE49-F238E27FC236}">
                    <a16:creationId xmlns:a16="http://schemas.microsoft.com/office/drawing/2014/main" id="{402141B9-A5E0-9F4D-A685-A74F86142CCB}"/>
                  </a:ext>
                </a:extLst>
              </p:cNvPr>
              <p:cNvSpPr txBox="1"/>
              <p:nvPr/>
            </p:nvSpPr>
            <p:spPr>
              <a:xfrm>
                <a:off x="214072" y="3057456"/>
                <a:ext cx="1584176" cy="461665"/>
              </a:xfrm>
              <a:prstGeom prst="rect">
                <a:avLst/>
              </a:prstGeom>
              <a:noFill/>
            </p:spPr>
            <p:txBody>
              <a:bodyPr wrap="square" rtlCol="0">
                <a:spAutoFit/>
              </a:bodyPr>
              <a:lstStyle/>
              <a:p>
                <a:pPr algn="ctr"/>
                <a:r>
                  <a:rPr lang="en-US" sz="1200" dirty="0" err="1"/>
                  <a:t>medidas</a:t>
                </a:r>
                <a:endParaRPr lang="en-US" sz="1200" dirty="0"/>
              </a:p>
              <a:p>
                <a:pPr algn="ctr"/>
                <a:r>
                  <a:rPr lang="en-US" sz="1200" dirty="0" err="1"/>
                  <a:t>processo</a:t>
                </a:r>
                <a:endParaRPr lang="en-US" sz="1200" dirty="0"/>
              </a:p>
            </p:txBody>
          </p:sp>
          <p:sp>
            <p:nvSpPr>
              <p:cNvPr id="29" name="TextBox 54">
                <a:extLst>
                  <a:ext uri="{FF2B5EF4-FFF2-40B4-BE49-F238E27FC236}">
                    <a16:creationId xmlns:a16="http://schemas.microsoft.com/office/drawing/2014/main" id="{58FAB11F-FA85-E849-B39A-E026BB815A47}"/>
                  </a:ext>
                </a:extLst>
              </p:cNvPr>
              <p:cNvSpPr txBox="1"/>
              <p:nvPr/>
            </p:nvSpPr>
            <p:spPr>
              <a:xfrm>
                <a:off x="2443456" y="3057456"/>
                <a:ext cx="1584176" cy="461665"/>
              </a:xfrm>
              <a:prstGeom prst="rect">
                <a:avLst/>
              </a:prstGeom>
              <a:noFill/>
            </p:spPr>
            <p:txBody>
              <a:bodyPr wrap="square" rtlCol="0">
                <a:spAutoFit/>
              </a:bodyPr>
              <a:lstStyle/>
              <a:p>
                <a:pPr algn="ctr"/>
                <a:r>
                  <a:rPr lang="en-US" sz="1200" dirty="0" err="1"/>
                  <a:t>medidas</a:t>
                </a:r>
                <a:endParaRPr lang="en-US" sz="1200" dirty="0"/>
              </a:p>
              <a:p>
                <a:pPr algn="ctr"/>
                <a:r>
                  <a:rPr lang="en-US" sz="1200" dirty="0" err="1"/>
                  <a:t>interna</a:t>
                </a:r>
                <a:endParaRPr lang="en-US" sz="1200" dirty="0"/>
              </a:p>
            </p:txBody>
          </p:sp>
          <p:sp>
            <p:nvSpPr>
              <p:cNvPr id="30" name="TextBox 55">
                <a:extLst>
                  <a:ext uri="{FF2B5EF4-FFF2-40B4-BE49-F238E27FC236}">
                    <a16:creationId xmlns:a16="http://schemas.microsoft.com/office/drawing/2014/main" id="{5A499B64-2549-C848-8729-689F39F6EB23}"/>
                  </a:ext>
                </a:extLst>
              </p:cNvPr>
              <p:cNvSpPr txBox="1"/>
              <p:nvPr/>
            </p:nvSpPr>
            <p:spPr>
              <a:xfrm>
                <a:off x="4716016" y="3057456"/>
                <a:ext cx="1584176" cy="461665"/>
              </a:xfrm>
              <a:prstGeom prst="rect">
                <a:avLst/>
              </a:prstGeom>
              <a:noFill/>
            </p:spPr>
            <p:txBody>
              <a:bodyPr wrap="square" rtlCol="0">
                <a:spAutoFit/>
              </a:bodyPr>
              <a:lstStyle/>
              <a:p>
                <a:pPr algn="ctr"/>
                <a:r>
                  <a:rPr lang="en-US" sz="1200" dirty="0" err="1"/>
                  <a:t>medidas</a:t>
                </a:r>
                <a:endParaRPr lang="en-US" sz="1200" dirty="0"/>
              </a:p>
              <a:p>
                <a:pPr algn="ctr"/>
                <a:r>
                  <a:rPr lang="en-US" sz="1200" dirty="0" err="1"/>
                  <a:t>externa</a:t>
                </a:r>
                <a:endParaRPr lang="en-US" sz="1200" dirty="0"/>
              </a:p>
            </p:txBody>
          </p:sp>
          <p:sp>
            <p:nvSpPr>
              <p:cNvPr id="31" name="TextBox 56">
                <a:extLst>
                  <a:ext uri="{FF2B5EF4-FFF2-40B4-BE49-F238E27FC236}">
                    <a16:creationId xmlns:a16="http://schemas.microsoft.com/office/drawing/2014/main" id="{E7E1E03B-CA2F-B747-8383-A036BFCD7594}"/>
                  </a:ext>
                </a:extLst>
              </p:cNvPr>
              <p:cNvSpPr txBox="1"/>
              <p:nvPr/>
            </p:nvSpPr>
            <p:spPr>
              <a:xfrm>
                <a:off x="6979960" y="3057456"/>
                <a:ext cx="1584176" cy="646331"/>
              </a:xfrm>
              <a:prstGeom prst="rect">
                <a:avLst/>
              </a:prstGeom>
              <a:noFill/>
            </p:spPr>
            <p:txBody>
              <a:bodyPr wrap="square" rtlCol="0">
                <a:spAutoFit/>
              </a:bodyPr>
              <a:lstStyle/>
              <a:p>
                <a:pPr algn="ctr"/>
                <a:r>
                  <a:rPr lang="en-US" sz="1200" dirty="0" err="1"/>
                  <a:t>medidas</a:t>
                </a:r>
                <a:endParaRPr lang="en-US" sz="1200" dirty="0"/>
              </a:p>
              <a:p>
                <a:pPr algn="ctr"/>
                <a:r>
                  <a:rPr lang="en-US" sz="1200" dirty="0" err="1"/>
                  <a:t>qualidade</a:t>
                </a:r>
                <a:endParaRPr lang="en-US" sz="1200" dirty="0"/>
              </a:p>
              <a:p>
                <a:pPr algn="ctr"/>
                <a:r>
                  <a:rPr lang="en-US" sz="1200" dirty="0" err="1"/>
                  <a:t>em</a:t>
                </a:r>
                <a:r>
                  <a:rPr lang="en-US" sz="1200" dirty="0"/>
                  <a:t> </a:t>
                </a:r>
                <a:r>
                  <a:rPr lang="en-US" sz="1200" dirty="0" err="1"/>
                  <a:t>uso</a:t>
                </a:r>
                <a:endParaRPr lang="en-US" sz="1200" dirty="0"/>
              </a:p>
            </p:txBody>
          </p:sp>
        </p:grpSp>
      </p:grpSp>
      <p:sp>
        <p:nvSpPr>
          <p:cNvPr id="52" name="Text Placeholder 1">
            <a:extLst>
              <a:ext uri="{FF2B5EF4-FFF2-40B4-BE49-F238E27FC236}">
                <a16:creationId xmlns:a16="http://schemas.microsoft.com/office/drawing/2014/main" id="{781A48C0-001F-4E43-8369-8DE226D92EDC}"/>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pt-BR" altLang="ko-KR" sz="4000" dirty="0">
                <a:solidFill>
                  <a:schemeClr val="accent2"/>
                </a:solidFill>
              </a:rPr>
              <a:t>Contextualização</a:t>
            </a:r>
          </a:p>
        </p:txBody>
      </p:sp>
      <p:sp>
        <p:nvSpPr>
          <p:cNvPr id="53" name="TextBox 6">
            <a:extLst>
              <a:ext uri="{FF2B5EF4-FFF2-40B4-BE49-F238E27FC236}">
                <a16:creationId xmlns:a16="http://schemas.microsoft.com/office/drawing/2014/main" id="{8C69EFC9-1AF4-F04A-AAAD-99A24A3923A6}"/>
              </a:ext>
            </a:extLst>
          </p:cNvPr>
          <p:cNvSpPr txBox="1"/>
          <p:nvPr/>
        </p:nvSpPr>
        <p:spPr>
          <a:xfrm>
            <a:off x="1475656" y="6428368"/>
            <a:ext cx="7128792" cy="400110"/>
          </a:xfrm>
          <a:prstGeom prst="rect">
            <a:avLst/>
          </a:prstGeom>
          <a:noFill/>
        </p:spPr>
        <p:txBody>
          <a:bodyPr wrap="square" rtlCol="0">
            <a:spAutoFit/>
          </a:bodyPr>
          <a:lstStyle/>
          <a:p>
            <a:r>
              <a:rPr lang="en-US" sz="1000" dirty="0"/>
              <a:t>ISO/IEC 25023. ISO/IEC 25023: Systems and software engineering - Systems and software Quality Requirements and Evaluation (</a:t>
            </a:r>
            <a:r>
              <a:rPr lang="en-US" sz="1000" dirty="0" err="1"/>
              <a:t>SQuaRE</a:t>
            </a:r>
            <a:r>
              <a:rPr lang="en-US" sz="1000" dirty="0"/>
              <a:t>) - Measurement of system and software product quality. [</a:t>
            </a:r>
            <a:r>
              <a:rPr lang="en-US" sz="1000" dirty="0" err="1"/>
              <a:t>S.l</a:t>
            </a:r>
            <a:r>
              <a:rPr lang="en-US" sz="1000" dirty="0"/>
              <a:t>.], 2011</a:t>
            </a:r>
          </a:p>
        </p:txBody>
      </p:sp>
    </p:spTree>
    <p:extLst>
      <p:ext uri="{BB962C8B-B14F-4D97-AF65-F5344CB8AC3E}">
        <p14:creationId xmlns:p14="http://schemas.microsoft.com/office/powerpoint/2010/main" val="38696863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Estudo</a:t>
            </a:r>
            <a:r>
              <a:rPr lang="en-US" altLang="ko-KR" sz="4000" dirty="0">
                <a:solidFill>
                  <a:schemeClr val="accent2"/>
                </a:solidFill>
              </a:rPr>
              <a:t> de </a:t>
            </a:r>
            <a:r>
              <a:rPr lang="en-US" altLang="ko-KR" sz="4000" dirty="0" err="1">
                <a:solidFill>
                  <a:schemeClr val="accent2"/>
                </a:solidFill>
              </a:rPr>
              <a:t>Viabilidade</a:t>
            </a:r>
            <a:endParaRPr lang="ko-KR" altLang="en-US" sz="4000" dirty="0">
              <a:solidFill>
                <a:schemeClr val="accent2"/>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Projeto</a:t>
            </a:r>
            <a:r>
              <a:rPr lang="en-US" altLang="ko-KR" sz="2000" dirty="0">
                <a:solidFill>
                  <a:srgbClr val="C0504D"/>
                </a:solidFill>
              </a:rPr>
              <a:t> Parasite – </a:t>
            </a:r>
            <a:r>
              <a:rPr lang="en-US" altLang="ko-KR" sz="2000" dirty="0" err="1">
                <a:solidFill>
                  <a:srgbClr val="C0504D"/>
                </a:solidFill>
              </a:rPr>
              <a:t>Tamanho</a:t>
            </a:r>
            <a:endParaRPr lang="en-US" altLang="ko-KR" sz="2000" dirty="0">
              <a:solidFill>
                <a:srgbClr val="C0504D"/>
              </a:solidFill>
            </a:endParaRPr>
          </a:p>
        </p:txBody>
      </p:sp>
      <p:pic>
        <p:nvPicPr>
          <p:cNvPr id="5" name="Espaço Reservado para Conteúdo 4">
            <a:extLst>
              <a:ext uri="{FF2B5EF4-FFF2-40B4-BE49-F238E27FC236}">
                <a16:creationId xmlns:a16="http://schemas.microsoft.com/office/drawing/2014/main" id="{9E903894-F6A2-904B-A37F-A990D4AF60D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50113" y="1429370"/>
            <a:ext cx="7443775" cy="4652360"/>
          </a:xfrm>
        </p:spPr>
      </p:pic>
    </p:spTree>
    <p:extLst>
      <p:ext uri="{BB962C8B-B14F-4D97-AF65-F5344CB8AC3E}">
        <p14:creationId xmlns:p14="http://schemas.microsoft.com/office/powerpoint/2010/main" val="41208581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Estudo</a:t>
            </a:r>
            <a:r>
              <a:rPr lang="en-US" altLang="ko-KR" sz="4000" dirty="0">
                <a:solidFill>
                  <a:schemeClr val="accent2"/>
                </a:solidFill>
              </a:rPr>
              <a:t> de </a:t>
            </a:r>
            <a:r>
              <a:rPr lang="en-US" altLang="ko-KR" sz="4000" dirty="0" err="1">
                <a:solidFill>
                  <a:schemeClr val="accent2"/>
                </a:solidFill>
              </a:rPr>
              <a:t>Viabilidade</a:t>
            </a:r>
            <a:endParaRPr lang="ko-KR" altLang="en-US" sz="4000" dirty="0">
              <a:solidFill>
                <a:schemeClr val="accent2"/>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Projeto</a:t>
            </a:r>
            <a:r>
              <a:rPr lang="en-US" altLang="ko-KR" sz="2000" dirty="0">
                <a:solidFill>
                  <a:srgbClr val="C0504D"/>
                </a:solidFill>
              </a:rPr>
              <a:t> Parasite – </a:t>
            </a:r>
            <a:r>
              <a:rPr lang="en-US" altLang="ko-KR" sz="2000" i="1" dirty="0">
                <a:solidFill>
                  <a:srgbClr val="C0504D"/>
                </a:solidFill>
              </a:rPr>
              <a:t>Issues</a:t>
            </a:r>
          </a:p>
        </p:txBody>
      </p:sp>
      <p:pic>
        <p:nvPicPr>
          <p:cNvPr id="9" name="Espaço Reservado para Conteúdo 8">
            <a:extLst>
              <a:ext uri="{FF2B5EF4-FFF2-40B4-BE49-F238E27FC236}">
                <a16:creationId xmlns:a16="http://schemas.microsoft.com/office/drawing/2014/main" id="{4084773A-2448-3E48-B66C-55BCA2BB507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50113" y="1496350"/>
            <a:ext cx="7443775" cy="4652360"/>
          </a:xfrm>
        </p:spPr>
      </p:pic>
    </p:spTree>
    <p:extLst>
      <p:ext uri="{BB962C8B-B14F-4D97-AF65-F5344CB8AC3E}">
        <p14:creationId xmlns:p14="http://schemas.microsoft.com/office/powerpoint/2010/main" val="24472986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a:extLst>
              <a:ext uri="{FF2B5EF4-FFF2-40B4-BE49-F238E27FC236}">
                <a16:creationId xmlns:a16="http://schemas.microsoft.com/office/drawing/2014/main" id="{4A1E2298-2B96-9948-883E-46914526C13B}"/>
              </a:ext>
            </a:extLst>
          </p:cNvPr>
          <p:cNvSpPr txBox="1">
            <a:spLocks/>
          </p:cNvSpPr>
          <p:nvPr/>
        </p:nvSpPr>
        <p:spPr>
          <a:xfrm>
            <a:off x="-36512" y="4282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a:solidFill>
                  <a:schemeClr val="accent2"/>
                </a:solidFill>
              </a:rPr>
              <a:t>Dados do Parasite (</a:t>
            </a:r>
            <a:r>
              <a:rPr lang="en-US" altLang="ko-KR" sz="4000" dirty="0" err="1">
                <a:solidFill>
                  <a:schemeClr val="accent2"/>
                </a:solidFill>
              </a:rPr>
              <a:t>tabulados</a:t>
            </a:r>
            <a:r>
              <a:rPr lang="en-US" altLang="ko-KR" sz="4000" dirty="0">
                <a:solidFill>
                  <a:schemeClr val="accent2"/>
                </a:solidFill>
              </a:rPr>
              <a:t>)</a:t>
            </a:r>
          </a:p>
        </p:txBody>
      </p:sp>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sz="2000" dirty="0">
              <a:solidFill>
                <a:srgbClr val="C0504D"/>
              </a:solidFill>
            </a:endParaRPr>
          </a:p>
        </p:txBody>
      </p:sp>
      <p:sp>
        <p:nvSpPr>
          <p:cNvPr id="9" name="Text Placeholder 2">
            <a:extLst>
              <a:ext uri="{FF2B5EF4-FFF2-40B4-BE49-F238E27FC236}">
                <a16:creationId xmlns:a16="http://schemas.microsoft.com/office/drawing/2014/main" id="{590EFAA1-B876-EA4C-873C-60D83F6D34F9}"/>
              </a:ext>
            </a:extLst>
          </p:cNvPr>
          <p:cNvSpPr txBox="1">
            <a:spLocks/>
          </p:cNvSpPr>
          <p:nvPr/>
        </p:nvSpPr>
        <p:spPr>
          <a:xfrm>
            <a:off x="-36512" y="10043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Qualidade</a:t>
            </a:r>
            <a:r>
              <a:rPr lang="en-US" altLang="ko-KR" sz="2000" dirty="0">
                <a:solidFill>
                  <a:srgbClr val="C0504D"/>
                </a:solidFill>
              </a:rPr>
              <a:t> de </a:t>
            </a:r>
            <a:r>
              <a:rPr lang="en-US" altLang="ko-KR" sz="2000" dirty="0" err="1">
                <a:solidFill>
                  <a:srgbClr val="C0504D"/>
                </a:solidFill>
              </a:rPr>
              <a:t>Produto</a:t>
            </a:r>
            <a:endParaRPr lang="en-US" altLang="ko-KR" sz="2000" dirty="0">
              <a:solidFill>
                <a:srgbClr val="C0504D"/>
              </a:solidFill>
            </a:endParaRPr>
          </a:p>
        </p:txBody>
      </p:sp>
      <p:pic>
        <p:nvPicPr>
          <p:cNvPr id="4" name="Imagem 3">
            <a:extLst>
              <a:ext uri="{FF2B5EF4-FFF2-40B4-BE49-F238E27FC236}">
                <a16:creationId xmlns:a16="http://schemas.microsoft.com/office/drawing/2014/main" id="{AD2B3149-CB07-184A-ABF4-64797B73D3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050" y="2387600"/>
            <a:ext cx="8851900" cy="2082800"/>
          </a:xfrm>
          <a:prstGeom prst="rect">
            <a:avLst/>
          </a:prstGeom>
        </p:spPr>
      </p:pic>
    </p:spTree>
    <p:extLst>
      <p:ext uri="{BB962C8B-B14F-4D97-AF65-F5344CB8AC3E}">
        <p14:creationId xmlns:p14="http://schemas.microsoft.com/office/powerpoint/2010/main" val="34753474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a:extLst>
              <a:ext uri="{FF2B5EF4-FFF2-40B4-BE49-F238E27FC236}">
                <a16:creationId xmlns:a16="http://schemas.microsoft.com/office/drawing/2014/main" id="{4A1E2298-2B96-9948-883E-46914526C13B}"/>
              </a:ext>
            </a:extLst>
          </p:cNvPr>
          <p:cNvSpPr txBox="1">
            <a:spLocks/>
          </p:cNvSpPr>
          <p:nvPr/>
        </p:nvSpPr>
        <p:spPr>
          <a:xfrm>
            <a:off x="-36512" y="4282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a:solidFill>
                  <a:schemeClr val="accent2"/>
                </a:solidFill>
              </a:rPr>
              <a:t>Dados do Parasite (</a:t>
            </a:r>
            <a:r>
              <a:rPr lang="en-US" altLang="ko-KR" sz="4000" dirty="0" err="1">
                <a:solidFill>
                  <a:schemeClr val="accent2"/>
                </a:solidFill>
              </a:rPr>
              <a:t>simulados</a:t>
            </a:r>
            <a:r>
              <a:rPr lang="en-US" altLang="ko-KR" sz="4000" dirty="0">
                <a:solidFill>
                  <a:schemeClr val="accent2"/>
                </a:solidFill>
              </a:rPr>
              <a:t>)</a:t>
            </a:r>
          </a:p>
        </p:txBody>
      </p:sp>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sz="2000" dirty="0">
              <a:solidFill>
                <a:srgbClr val="C0504D"/>
              </a:solidFill>
            </a:endParaRPr>
          </a:p>
        </p:txBody>
      </p:sp>
      <p:sp>
        <p:nvSpPr>
          <p:cNvPr id="9" name="Text Placeholder 2">
            <a:extLst>
              <a:ext uri="{FF2B5EF4-FFF2-40B4-BE49-F238E27FC236}">
                <a16:creationId xmlns:a16="http://schemas.microsoft.com/office/drawing/2014/main" id="{590EFAA1-B876-EA4C-873C-60D83F6D34F9}"/>
              </a:ext>
            </a:extLst>
          </p:cNvPr>
          <p:cNvSpPr txBox="1">
            <a:spLocks/>
          </p:cNvSpPr>
          <p:nvPr/>
        </p:nvSpPr>
        <p:spPr>
          <a:xfrm>
            <a:off x="-36512" y="10043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Qualidade</a:t>
            </a:r>
            <a:r>
              <a:rPr lang="en-US" altLang="ko-KR" sz="2000" dirty="0">
                <a:solidFill>
                  <a:srgbClr val="C0504D"/>
                </a:solidFill>
              </a:rPr>
              <a:t> </a:t>
            </a:r>
            <a:r>
              <a:rPr lang="en-US" altLang="ko-KR" sz="2000" dirty="0" err="1">
                <a:solidFill>
                  <a:srgbClr val="C0504D"/>
                </a:solidFill>
              </a:rPr>
              <a:t>em</a:t>
            </a:r>
            <a:r>
              <a:rPr lang="en-US" altLang="ko-KR" sz="2000" dirty="0">
                <a:solidFill>
                  <a:srgbClr val="C0504D"/>
                </a:solidFill>
              </a:rPr>
              <a:t> </a:t>
            </a:r>
            <a:r>
              <a:rPr lang="en-US" altLang="ko-KR" sz="2000" dirty="0" err="1">
                <a:solidFill>
                  <a:srgbClr val="C0504D"/>
                </a:solidFill>
              </a:rPr>
              <a:t>Uso</a:t>
            </a:r>
            <a:endParaRPr lang="en-US" altLang="ko-KR" sz="2000" dirty="0">
              <a:solidFill>
                <a:srgbClr val="C0504D"/>
              </a:solidFill>
            </a:endParaRPr>
          </a:p>
        </p:txBody>
      </p:sp>
      <p:sp>
        <p:nvSpPr>
          <p:cNvPr id="10" name="Content Placeholder 13">
            <a:extLst>
              <a:ext uri="{FF2B5EF4-FFF2-40B4-BE49-F238E27FC236}">
                <a16:creationId xmlns:a16="http://schemas.microsoft.com/office/drawing/2014/main" id="{8F544516-CF2B-0741-A19A-43B1904B37D6}"/>
              </a:ext>
            </a:extLst>
          </p:cNvPr>
          <p:cNvSpPr>
            <a:spLocks noGrp="1"/>
          </p:cNvSpPr>
          <p:nvPr>
            <p:ph idx="1"/>
          </p:nvPr>
        </p:nvSpPr>
        <p:spPr>
          <a:xfrm>
            <a:off x="457200" y="1412776"/>
            <a:ext cx="8229600" cy="4525963"/>
          </a:xfrm>
        </p:spPr>
        <p:txBody>
          <a:bodyPr>
            <a:noAutofit/>
          </a:bodyPr>
          <a:lstStyle/>
          <a:p>
            <a:r>
              <a:rPr lang="pt-BR" sz="2400" kern="1200" dirty="0">
                <a:solidFill>
                  <a:srgbClr val="000000"/>
                </a:solidFill>
                <a:latin typeface="Calibri" panose="020F0502020204030204" pitchFamily="34" charset="0"/>
              </a:rPr>
              <a:t>Cenário de Experimentação Contínua simulado</a:t>
            </a:r>
          </a:p>
          <a:p>
            <a:pPr lvl="1"/>
            <a:r>
              <a:rPr lang="pt-BR" sz="2000" kern="1200" dirty="0">
                <a:solidFill>
                  <a:srgbClr val="000000"/>
                </a:solidFill>
                <a:latin typeface="Calibri" panose="020F0502020204030204" pitchFamily="34" charset="0"/>
              </a:rPr>
              <a:t>2 versões de produto de software em uso durante 15 dias, pressupondo aleatorizado do grupo de participantes</a:t>
            </a:r>
          </a:p>
          <a:p>
            <a:pPr lvl="1"/>
            <a:r>
              <a:rPr lang="pt-BR" sz="2000" kern="1200" dirty="0">
                <a:solidFill>
                  <a:srgbClr val="000000"/>
                </a:solidFill>
                <a:latin typeface="Calibri" panose="020F0502020204030204" pitchFamily="34" charset="0"/>
              </a:rPr>
              <a:t>Duas distribuições não paramétricas  geradas de forma aleatória</a:t>
            </a:r>
          </a:p>
          <a:p>
            <a:pPr lvl="1"/>
            <a:r>
              <a:rPr lang="pt-BR" sz="2000" kern="1200" dirty="0">
                <a:solidFill>
                  <a:srgbClr val="000000"/>
                </a:solidFill>
                <a:latin typeface="Calibri" panose="020F0502020204030204" pitchFamily="34" charset="0"/>
              </a:rPr>
              <a:t>Qualidade em uso percebida segundo mesmo modelo/</a:t>
            </a:r>
            <a:r>
              <a:rPr lang="pt-BR" sz="2000" i="1" kern="1200" dirty="0" err="1">
                <a:solidFill>
                  <a:srgbClr val="000000"/>
                </a:solidFill>
                <a:latin typeface="Calibri" panose="020F0502020204030204" pitchFamily="34" charset="0"/>
              </a:rPr>
              <a:t>rationale</a:t>
            </a:r>
            <a:r>
              <a:rPr lang="pt-BR" sz="2000" kern="1200" dirty="0">
                <a:solidFill>
                  <a:srgbClr val="000000"/>
                </a:solidFill>
                <a:latin typeface="Calibri" panose="020F0502020204030204" pitchFamily="34" charset="0"/>
              </a:rPr>
              <a:t> utilizado para perceber a qualidade de produto</a:t>
            </a:r>
            <a:endParaRPr lang="pt-BR" sz="1400" kern="1200" dirty="0">
              <a:solidFill>
                <a:srgbClr val="000000"/>
              </a:solidFill>
              <a:latin typeface="Calibri" panose="020F0502020204030204" pitchFamily="34" charset="0"/>
            </a:endParaRPr>
          </a:p>
          <a:p>
            <a:pPr marL="0" indent="0">
              <a:buNone/>
            </a:pPr>
            <a:endParaRPr lang="pt-BR" sz="2400" kern="1200" dirty="0">
              <a:solidFill>
                <a:srgbClr val="000000"/>
              </a:solidFill>
              <a:latin typeface="Calibri" panose="020F0502020204030204" pitchFamily="34" charset="0"/>
            </a:endParaRPr>
          </a:p>
        </p:txBody>
      </p:sp>
      <p:pic>
        <p:nvPicPr>
          <p:cNvPr id="12" name="Imagem 11">
            <a:extLst>
              <a:ext uri="{FF2B5EF4-FFF2-40B4-BE49-F238E27FC236}">
                <a16:creationId xmlns:a16="http://schemas.microsoft.com/office/drawing/2014/main" id="{F3B47CB2-678B-744A-910B-1CDF16C4D7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5554" y="3592551"/>
            <a:ext cx="5352893" cy="2602975"/>
          </a:xfrm>
          <a:prstGeom prst="rect">
            <a:avLst/>
          </a:prstGeom>
        </p:spPr>
      </p:pic>
    </p:spTree>
    <p:extLst>
      <p:ext uri="{BB962C8B-B14F-4D97-AF65-F5344CB8AC3E}">
        <p14:creationId xmlns:p14="http://schemas.microsoft.com/office/powerpoint/2010/main" val="18631616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a:extLst>
              <a:ext uri="{FF2B5EF4-FFF2-40B4-BE49-F238E27FC236}">
                <a16:creationId xmlns:a16="http://schemas.microsoft.com/office/drawing/2014/main" id="{4A1E2298-2B96-9948-883E-46914526C13B}"/>
              </a:ext>
            </a:extLst>
          </p:cNvPr>
          <p:cNvSpPr txBox="1">
            <a:spLocks/>
          </p:cNvSpPr>
          <p:nvPr/>
        </p:nvSpPr>
        <p:spPr>
          <a:xfrm>
            <a:off x="-36512" y="4282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a:solidFill>
                  <a:schemeClr val="accent2"/>
                </a:solidFill>
              </a:rPr>
              <a:t>Dados do Parasite (</a:t>
            </a:r>
            <a:r>
              <a:rPr lang="en-US" altLang="ko-KR" sz="4000" dirty="0" err="1">
                <a:solidFill>
                  <a:schemeClr val="accent2"/>
                </a:solidFill>
              </a:rPr>
              <a:t>simulados</a:t>
            </a:r>
            <a:r>
              <a:rPr lang="en-US" altLang="ko-KR" sz="4000" dirty="0">
                <a:solidFill>
                  <a:schemeClr val="accent2"/>
                </a:solidFill>
              </a:rPr>
              <a:t>)</a:t>
            </a:r>
          </a:p>
        </p:txBody>
      </p:sp>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sz="2000" dirty="0">
              <a:solidFill>
                <a:srgbClr val="C0504D"/>
              </a:solidFill>
            </a:endParaRPr>
          </a:p>
        </p:txBody>
      </p:sp>
      <p:sp>
        <p:nvSpPr>
          <p:cNvPr id="9" name="Text Placeholder 2">
            <a:extLst>
              <a:ext uri="{FF2B5EF4-FFF2-40B4-BE49-F238E27FC236}">
                <a16:creationId xmlns:a16="http://schemas.microsoft.com/office/drawing/2014/main" id="{590EFAA1-B876-EA4C-873C-60D83F6D34F9}"/>
              </a:ext>
            </a:extLst>
          </p:cNvPr>
          <p:cNvSpPr txBox="1">
            <a:spLocks/>
          </p:cNvSpPr>
          <p:nvPr/>
        </p:nvSpPr>
        <p:spPr>
          <a:xfrm>
            <a:off x="-36512" y="10043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Qualidade</a:t>
            </a:r>
            <a:r>
              <a:rPr lang="en-US" altLang="ko-KR" sz="2000" dirty="0">
                <a:solidFill>
                  <a:srgbClr val="C0504D"/>
                </a:solidFill>
              </a:rPr>
              <a:t> </a:t>
            </a:r>
            <a:r>
              <a:rPr lang="en-US" altLang="ko-KR" sz="2000" dirty="0" err="1">
                <a:solidFill>
                  <a:srgbClr val="C0504D"/>
                </a:solidFill>
              </a:rPr>
              <a:t>em</a:t>
            </a:r>
            <a:r>
              <a:rPr lang="en-US" altLang="ko-KR" sz="2000" dirty="0">
                <a:solidFill>
                  <a:srgbClr val="C0504D"/>
                </a:solidFill>
              </a:rPr>
              <a:t> </a:t>
            </a:r>
            <a:r>
              <a:rPr lang="en-US" altLang="ko-KR" sz="2000" dirty="0" err="1">
                <a:solidFill>
                  <a:srgbClr val="C0504D"/>
                </a:solidFill>
              </a:rPr>
              <a:t>Uso</a:t>
            </a:r>
            <a:endParaRPr lang="en-US" altLang="ko-KR" sz="2000" dirty="0">
              <a:solidFill>
                <a:srgbClr val="C0504D"/>
              </a:solidFill>
            </a:endParaRPr>
          </a:p>
        </p:txBody>
      </p:sp>
      <p:sp>
        <p:nvSpPr>
          <p:cNvPr id="10" name="Content Placeholder 13">
            <a:extLst>
              <a:ext uri="{FF2B5EF4-FFF2-40B4-BE49-F238E27FC236}">
                <a16:creationId xmlns:a16="http://schemas.microsoft.com/office/drawing/2014/main" id="{8F544516-CF2B-0741-A19A-43B1904B37D6}"/>
              </a:ext>
            </a:extLst>
          </p:cNvPr>
          <p:cNvSpPr>
            <a:spLocks noGrp="1"/>
          </p:cNvSpPr>
          <p:nvPr>
            <p:ph idx="1"/>
          </p:nvPr>
        </p:nvSpPr>
        <p:spPr>
          <a:xfrm>
            <a:off x="457200" y="1412776"/>
            <a:ext cx="8229600" cy="4525963"/>
          </a:xfrm>
        </p:spPr>
        <p:txBody>
          <a:bodyPr>
            <a:noAutofit/>
          </a:bodyPr>
          <a:lstStyle/>
          <a:p>
            <a:r>
              <a:rPr lang="pt-BR" sz="2400" kern="1200" dirty="0">
                <a:solidFill>
                  <a:srgbClr val="000000"/>
                </a:solidFill>
                <a:latin typeface="Calibri" panose="020F0502020204030204" pitchFamily="34" charset="0"/>
              </a:rPr>
              <a:t>Conjunto de Dados(</a:t>
            </a:r>
            <a:r>
              <a:rPr lang="pt-BR" sz="2400" i="1" kern="1200" dirty="0">
                <a:solidFill>
                  <a:srgbClr val="000000"/>
                </a:solidFill>
                <a:latin typeface="Calibri" panose="020F0502020204030204" pitchFamily="34" charset="0"/>
              </a:rPr>
              <a:t>data sets</a:t>
            </a:r>
            <a:r>
              <a:rPr lang="pt-BR" sz="2400" kern="1200" dirty="0">
                <a:solidFill>
                  <a:srgbClr val="000000"/>
                </a:solidFill>
                <a:latin typeface="Calibri" panose="020F0502020204030204" pitchFamily="34" charset="0"/>
              </a:rPr>
              <a:t>)</a:t>
            </a:r>
          </a:p>
          <a:p>
            <a:pPr marL="0" indent="0">
              <a:buNone/>
            </a:pPr>
            <a:endParaRPr lang="pt-BR" sz="2400" kern="1200" dirty="0">
              <a:solidFill>
                <a:srgbClr val="000000"/>
              </a:solidFill>
              <a:latin typeface="Calibri" panose="020F0502020204030204" pitchFamily="34" charset="0"/>
            </a:endParaRPr>
          </a:p>
        </p:txBody>
      </p:sp>
      <mc:AlternateContent xmlns:mc="http://schemas.openxmlformats.org/markup-compatibility/2006" xmlns:a14="http://schemas.microsoft.com/office/drawing/2010/main">
        <mc:Choice Requires="a14">
          <p:graphicFrame>
            <p:nvGraphicFramePr>
              <p:cNvPr id="2" name="Tabela 1">
                <a:extLst>
                  <a:ext uri="{FF2B5EF4-FFF2-40B4-BE49-F238E27FC236}">
                    <a16:creationId xmlns:a16="http://schemas.microsoft.com/office/drawing/2014/main" id="{03E3927F-4050-884C-A52B-BF1C76457EF6}"/>
                  </a:ext>
                </a:extLst>
              </p:cNvPr>
              <p:cNvGraphicFramePr>
                <a:graphicFrameLocks noGrp="1"/>
              </p:cNvGraphicFramePr>
              <p:nvPr>
                <p:extLst>
                  <p:ext uri="{D42A27DB-BD31-4B8C-83A1-F6EECF244321}">
                    <p14:modId xmlns:p14="http://schemas.microsoft.com/office/powerpoint/2010/main" val="4213152368"/>
                  </p:ext>
                </p:extLst>
              </p:nvPr>
            </p:nvGraphicFramePr>
            <p:xfrm>
              <a:off x="1584176" y="2399258"/>
              <a:ext cx="2476500" cy="3454400"/>
            </p:xfrm>
            <a:graphic>
              <a:graphicData uri="http://schemas.openxmlformats.org/drawingml/2006/table">
                <a:tbl>
                  <a:tblPr/>
                  <a:tblGrid>
                    <a:gridCol w="825500">
                      <a:extLst>
                        <a:ext uri="{9D8B030D-6E8A-4147-A177-3AD203B41FA5}">
                          <a16:colId xmlns:a16="http://schemas.microsoft.com/office/drawing/2014/main" val="4145774953"/>
                        </a:ext>
                      </a:extLst>
                    </a:gridCol>
                    <a:gridCol w="825500">
                      <a:extLst>
                        <a:ext uri="{9D8B030D-6E8A-4147-A177-3AD203B41FA5}">
                          <a16:colId xmlns:a16="http://schemas.microsoft.com/office/drawing/2014/main" val="2393096401"/>
                        </a:ext>
                      </a:extLst>
                    </a:gridCol>
                    <a:gridCol w="825500">
                      <a:extLst>
                        <a:ext uri="{9D8B030D-6E8A-4147-A177-3AD203B41FA5}">
                          <a16:colId xmlns:a16="http://schemas.microsoft.com/office/drawing/2014/main" val="3601499675"/>
                        </a:ext>
                      </a:extLst>
                    </a:gridCol>
                  </a:tblGrid>
                  <a:tr h="203200">
                    <a:tc>
                      <a:txBody>
                        <a:bodyPr/>
                        <a:lstStyle/>
                        <a:p>
                          <a:pPr algn="ctr" fontAlgn="b"/>
                          <a:r>
                            <a:rPr lang="pt-BR" sz="1200" b="0" i="0" u="none" strike="noStrike" dirty="0">
                              <a:solidFill>
                                <a:srgbClr val="000000"/>
                              </a:solidFill>
                              <a:effectLst/>
                              <a:latin typeface="Calibri" panose="020F0502020204030204" pitchFamily="34" charset="0"/>
                            </a:rPr>
                            <a:t>Satisfação</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200" b="0" i="0" u="none" strike="noStrike" dirty="0">
                              <a:solidFill>
                                <a:srgbClr val="000000"/>
                              </a:solidFill>
                              <a:effectLst/>
                              <a:latin typeface="Calibri" panose="020F0502020204030204" pitchFamily="34" charset="0"/>
                            </a:rPr>
                            <a:t>Eficiência</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200" b="0" i="0" u="none" strike="noStrike" dirty="0">
                              <a:solidFill>
                                <a:srgbClr val="000000"/>
                              </a:solidFill>
                              <a:effectLst/>
                              <a:latin typeface="Calibri" panose="020F0502020204030204" pitchFamily="34" charset="0"/>
                            </a:rPr>
                            <a:t>Eficácia</a:t>
                          </a: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8034114"/>
                      </a:ext>
                    </a:extLst>
                  </a:tr>
                  <a:tr h="203200">
                    <a:tc>
                      <a:txBody>
                        <a:bodyPr/>
                        <a:lstStyle/>
                        <a:p>
                          <a:pPr algn="l" fontAlgn="b"/>
                          <a:r>
                            <a:rPr lang="pt-BR" sz="1200" b="0" i="0" u="none" strike="noStrike" dirty="0">
                              <a:solidFill>
                                <a:srgbClr val="000000"/>
                              </a:solidFill>
                              <a:effectLst/>
                              <a:latin typeface="Calibri" panose="020F0502020204030204" pitchFamily="34" charset="0"/>
                            </a:rPr>
                            <a:t>0.3996707</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r>
                            <a:rPr lang="pt-BR" sz="1200" b="0" i="0" u="none" strike="noStrike" dirty="0">
                              <a:solidFill>
                                <a:srgbClr val="000000"/>
                              </a:solidFill>
                              <a:effectLst/>
                              <a:latin typeface="Calibri" panose="020F0502020204030204" pitchFamily="34" charset="0"/>
                            </a:rPr>
                            <a:t>0.00658941</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r>
                            <a:rPr lang="pt-BR" sz="1200" b="0" i="0" u="none" strike="noStrike">
                              <a:solidFill>
                                <a:srgbClr val="000000"/>
                              </a:solidFill>
                              <a:effectLst/>
                              <a:latin typeface="Calibri" panose="020F0502020204030204" pitchFamily="34" charset="0"/>
                            </a:rPr>
                            <a:t>0.81143045</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3471393819"/>
                      </a:ext>
                    </a:extLst>
                  </a:tr>
                  <a:tr h="203200">
                    <a:tc>
                      <a:txBody>
                        <a:bodyPr/>
                        <a:lstStyle/>
                        <a:p>
                          <a:pPr algn="l" fontAlgn="b"/>
                          <a:r>
                            <a:rPr lang="pt-BR" sz="1200" b="0" i="0" u="none" strike="noStrike">
                              <a:solidFill>
                                <a:srgbClr val="000000"/>
                              </a:solidFill>
                              <a:effectLst/>
                              <a:latin typeface="Calibri" panose="020F0502020204030204" pitchFamily="34" charset="0"/>
                            </a:rPr>
                            <a:t>0.42788762</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0.32737993</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0.13830564</a:t>
                          </a:r>
                        </a:p>
                      </a:txBody>
                      <a:tcPr marL="9525" marR="9525" marT="9525" marB="0" anchor="b">
                        <a:lnL>
                          <a:noFill/>
                        </a:lnL>
                        <a:lnR>
                          <a:noFill/>
                        </a:lnR>
                        <a:lnT>
                          <a:noFill/>
                        </a:lnT>
                        <a:lnB>
                          <a:noFill/>
                        </a:lnB>
                      </a:tcPr>
                    </a:tc>
                    <a:extLst>
                      <a:ext uri="{0D108BD9-81ED-4DB2-BD59-A6C34878D82A}">
                        <a16:rowId xmlns:a16="http://schemas.microsoft.com/office/drawing/2014/main" val="1593136183"/>
                      </a:ext>
                    </a:extLst>
                  </a:tr>
                  <a:tr h="203200">
                    <a:tc>
                      <a:txBody>
                        <a:bodyPr/>
                        <a:lstStyle/>
                        <a:p>
                          <a:pPr algn="l" fontAlgn="b"/>
                          <a:r>
                            <a:rPr lang="pt-BR" sz="1200" b="0" i="0" u="none" strike="noStrike">
                              <a:solidFill>
                                <a:srgbClr val="000000"/>
                              </a:solidFill>
                              <a:effectLst/>
                              <a:latin typeface="Calibri" panose="020F0502020204030204" pitchFamily="34" charset="0"/>
                            </a:rPr>
                            <a:t>0.1389098</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0.0207637</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0.82493763</a:t>
                          </a:r>
                        </a:p>
                      </a:txBody>
                      <a:tcPr marL="9525" marR="9525" marT="9525" marB="0" anchor="b">
                        <a:lnL>
                          <a:noFill/>
                        </a:lnL>
                        <a:lnR>
                          <a:noFill/>
                        </a:lnR>
                        <a:lnT>
                          <a:noFill/>
                        </a:lnT>
                        <a:lnB>
                          <a:noFill/>
                        </a:lnB>
                      </a:tcPr>
                    </a:tc>
                    <a:extLst>
                      <a:ext uri="{0D108BD9-81ED-4DB2-BD59-A6C34878D82A}">
                        <a16:rowId xmlns:a16="http://schemas.microsoft.com/office/drawing/2014/main" val="440579763"/>
                      </a:ext>
                    </a:extLst>
                  </a:tr>
                  <a:tr h="203200">
                    <a:tc>
                      <a:txBody>
                        <a:bodyPr/>
                        <a:lstStyle/>
                        <a:p>
                          <a:pPr algn="l" fontAlgn="b"/>
                          <a:r>
                            <a:rPr lang="pt-BR" sz="1200" b="0" i="0" u="none" strike="noStrike">
                              <a:solidFill>
                                <a:srgbClr val="000000"/>
                              </a:solidFill>
                              <a:effectLst/>
                              <a:latin typeface="Calibri" panose="020F0502020204030204" pitchFamily="34" charset="0"/>
                            </a:rPr>
                            <a:t>0.49006457</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0.27177696</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0.87239129</a:t>
                          </a:r>
                        </a:p>
                      </a:txBody>
                      <a:tcPr marL="9525" marR="9525" marT="9525" marB="0" anchor="b">
                        <a:lnL>
                          <a:noFill/>
                        </a:lnL>
                        <a:lnR>
                          <a:noFill/>
                        </a:lnR>
                        <a:lnT>
                          <a:noFill/>
                        </a:lnT>
                        <a:lnB>
                          <a:noFill/>
                        </a:lnB>
                      </a:tcPr>
                    </a:tc>
                    <a:extLst>
                      <a:ext uri="{0D108BD9-81ED-4DB2-BD59-A6C34878D82A}">
                        <a16:rowId xmlns:a16="http://schemas.microsoft.com/office/drawing/2014/main" val="2308459546"/>
                      </a:ext>
                    </a:extLst>
                  </a:tr>
                  <a:tr h="203200">
                    <a:tc>
                      <a:txBody>
                        <a:bodyPr/>
                        <a:lstStyle/>
                        <a:p>
                          <a:pPr algn="l" fontAlgn="b"/>
                          <a:r>
                            <a:rPr lang="pt-BR" sz="1200" b="0" i="0" u="none" strike="noStrike">
                              <a:solidFill>
                                <a:srgbClr val="000000"/>
                              </a:solidFill>
                              <a:effectLst/>
                              <a:latin typeface="Calibri" panose="020F0502020204030204" pitchFamily="34" charset="0"/>
                            </a:rPr>
                            <a:t>0.75683177</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0.01758895</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0.42689382</a:t>
                          </a:r>
                        </a:p>
                      </a:txBody>
                      <a:tcPr marL="9525" marR="9525" marT="9525" marB="0" anchor="b">
                        <a:lnL>
                          <a:noFill/>
                        </a:lnL>
                        <a:lnR>
                          <a:noFill/>
                        </a:lnR>
                        <a:lnT>
                          <a:noFill/>
                        </a:lnT>
                        <a:lnB>
                          <a:noFill/>
                        </a:lnB>
                      </a:tcPr>
                    </a:tc>
                    <a:extLst>
                      <a:ext uri="{0D108BD9-81ED-4DB2-BD59-A6C34878D82A}">
                        <a16:rowId xmlns:a16="http://schemas.microsoft.com/office/drawing/2014/main" val="282226936"/>
                      </a:ext>
                    </a:extLst>
                  </a:tr>
                  <a:tr h="203200">
                    <a:tc>
                      <a:txBody>
                        <a:bodyPr/>
                        <a:lstStyle/>
                        <a:p>
                          <a:pPr algn="l" fontAlgn="b"/>
                          <a:r>
                            <a:rPr lang="pt-BR" sz="1200" b="0" i="0" u="none" strike="noStrike">
                              <a:solidFill>
                                <a:srgbClr val="000000"/>
                              </a:solidFill>
                              <a:effectLst/>
                              <a:latin typeface="Calibri" panose="020F0502020204030204" pitchFamily="34" charset="0"/>
                            </a:rPr>
                            <a:t>0.11007855</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0.50070249</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0.13269444</a:t>
                          </a:r>
                        </a:p>
                      </a:txBody>
                      <a:tcPr marL="9525" marR="9525" marT="9525" marB="0" anchor="b">
                        <a:lnL>
                          <a:noFill/>
                        </a:lnL>
                        <a:lnR>
                          <a:noFill/>
                        </a:lnR>
                        <a:lnT>
                          <a:noFill/>
                        </a:lnT>
                        <a:lnB>
                          <a:noFill/>
                        </a:lnB>
                      </a:tcPr>
                    </a:tc>
                    <a:extLst>
                      <a:ext uri="{0D108BD9-81ED-4DB2-BD59-A6C34878D82A}">
                        <a16:rowId xmlns:a16="http://schemas.microsoft.com/office/drawing/2014/main" val="397068029"/>
                      </a:ext>
                    </a:extLst>
                  </a:tr>
                  <a:tr h="203200">
                    <a:tc>
                      <a:txBody>
                        <a:bodyPr/>
                        <a:lstStyle/>
                        <a:p>
                          <a:pPr algn="l" fontAlgn="b"/>
                          <a:r>
                            <a:rPr lang="pt-BR" sz="1200" b="0" i="0" u="none" strike="noStrike">
                              <a:solidFill>
                                <a:srgbClr val="000000"/>
                              </a:solidFill>
                              <a:effectLst/>
                              <a:latin typeface="Calibri" panose="020F0502020204030204" pitchFamily="34" charset="0"/>
                            </a:rPr>
                            <a:t>0.30359668</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0.8131612</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0.90542066</a:t>
                          </a:r>
                        </a:p>
                      </a:txBody>
                      <a:tcPr marL="9525" marR="9525" marT="9525" marB="0" anchor="b">
                        <a:lnL>
                          <a:noFill/>
                        </a:lnL>
                        <a:lnR>
                          <a:noFill/>
                        </a:lnR>
                        <a:lnT>
                          <a:noFill/>
                        </a:lnT>
                        <a:lnB>
                          <a:noFill/>
                        </a:lnB>
                      </a:tcPr>
                    </a:tc>
                    <a:extLst>
                      <a:ext uri="{0D108BD9-81ED-4DB2-BD59-A6C34878D82A}">
                        <a16:rowId xmlns:a16="http://schemas.microsoft.com/office/drawing/2014/main" val="3608146904"/>
                      </a:ext>
                    </a:extLst>
                  </a:tr>
                  <a:tr h="203200">
                    <a:tc>
                      <a:txBody>
                        <a:bodyPr/>
                        <a:lstStyle/>
                        <a:p>
                          <a:pPr algn="l" fontAlgn="b"/>
                          <a:r>
                            <a:rPr lang="pt-BR" sz="1200" b="0" i="0" u="none" strike="noStrike">
                              <a:solidFill>
                                <a:srgbClr val="000000"/>
                              </a:solidFill>
                              <a:effectLst/>
                              <a:latin typeface="Calibri" panose="020F0502020204030204" pitchFamily="34" charset="0"/>
                            </a:rPr>
                            <a:t>0.22601737</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0.39141474</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0.76397512</a:t>
                          </a:r>
                        </a:p>
                      </a:txBody>
                      <a:tcPr marL="9525" marR="9525" marT="9525" marB="0" anchor="b">
                        <a:lnL>
                          <a:noFill/>
                        </a:lnL>
                        <a:lnR>
                          <a:noFill/>
                        </a:lnR>
                        <a:lnT>
                          <a:noFill/>
                        </a:lnT>
                        <a:lnB>
                          <a:noFill/>
                        </a:lnB>
                      </a:tcPr>
                    </a:tc>
                    <a:extLst>
                      <a:ext uri="{0D108BD9-81ED-4DB2-BD59-A6C34878D82A}">
                        <a16:rowId xmlns:a16="http://schemas.microsoft.com/office/drawing/2014/main" val="4162952118"/>
                      </a:ext>
                    </a:extLst>
                  </a:tr>
                  <a:tr h="203200">
                    <a:tc>
                      <a:txBody>
                        <a:bodyPr/>
                        <a:lstStyle/>
                        <a:p>
                          <a:pPr algn="l" fontAlgn="b"/>
                          <a:r>
                            <a:rPr lang="pt-BR" sz="1200" b="0" i="0" u="none" strike="noStrike">
                              <a:solidFill>
                                <a:srgbClr val="000000"/>
                              </a:solidFill>
                              <a:effectLst/>
                              <a:latin typeface="Calibri" panose="020F0502020204030204" pitchFamily="34" charset="0"/>
                            </a:rPr>
                            <a:t>0.92164487</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0.55896791</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0.05851286</a:t>
                          </a:r>
                        </a:p>
                      </a:txBody>
                      <a:tcPr marL="9525" marR="9525" marT="9525" marB="0" anchor="b">
                        <a:lnL>
                          <a:noFill/>
                        </a:lnL>
                        <a:lnR>
                          <a:noFill/>
                        </a:lnR>
                        <a:lnT>
                          <a:noFill/>
                        </a:lnT>
                        <a:lnB>
                          <a:noFill/>
                        </a:lnB>
                      </a:tcPr>
                    </a:tc>
                    <a:extLst>
                      <a:ext uri="{0D108BD9-81ED-4DB2-BD59-A6C34878D82A}">
                        <a16:rowId xmlns:a16="http://schemas.microsoft.com/office/drawing/2014/main" val="3600853872"/>
                      </a:ext>
                    </a:extLst>
                  </a:tr>
                  <a:tr h="203200">
                    <a:tc>
                      <a:txBody>
                        <a:bodyPr/>
                        <a:lstStyle/>
                        <a:p>
                          <a:pPr algn="l" fontAlgn="b"/>
                          <a:r>
                            <a:rPr lang="pt-BR" sz="1200" b="0" i="0" u="none" strike="noStrike">
                              <a:solidFill>
                                <a:srgbClr val="000000"/>
                              </a:solidFill>
                              <a:effectLst/>
                              <a:latin typeface="Calibri" panose="020F0502020204030204" pitchFamily="34" charset="0"/>
                            </a:rPr>
                            <a:t>0.62233116</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0.48275795</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0.40263632</a:t>
                          </a:r>
                        </a:p>
                      </a:txBody>
                      <a:tcPr marL="9525" marR="9525" marT="9525" marB="0" anchor="b">
                        <a:lnL>
                          <a:noFill/>
                        </a:lnL>
                        <a:lnR>
                          <a:noFill/>
                        </a:lnR>
                        <a:lnT>
                          <a:noFill/>
                        </a:lnT>
                        <a:lnB>
                          <a:noFill/>
                        </a:lnB>
                      </a:tcPr>
                    </a:tc>
                    <a:extLst>
                      <a:ext uri="{0D108BD9-81ED-4DB2-BD59-A6C34878D82A}">
                        <a16:rowId xmlns:a16="http://schemas.microsoft.com/office/drawing/2014/main" val="3247700689"/>
                      </a:ext>
                    </a:extLst>
                  </a:tr>
                  <a:tr h="203200">
                    <a:tc>
                      <a:txBody>
                        <a:bodyPr/>
                        <a:lstStyle/>
                        <a:p>
                          <a:pPr algn="l" fontAlgn="b"/>
                          <a:r>
                            <a:rPr lang="pt-BR" sz="1200" b="0" i="0" u="none" strike="noStrike">
                              <a:solidFill>
                                <a:srgbClr val="000000"/>
                              </a:solidFill>
                              <a:effectLst/>
                              <a:latin typeface="Calibri" panose="020F0502020204030204" pitchFamily="34" charset="0"/>
                            </a:rPr>
                            <a:t>0.28500867</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0.29391252</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0.88558596</a:t>
                          </a:r>
                        </a:p>
                      </a:txBody>
                      <a:tcPr marL="9525" marR="9525" marT="9525" marB="0" anchor="b">
                        <a:lnL>
                          <a:noFill/>
                        </a:lnL>
                        <a:lnR>
                          <a:noFill/>
                        </a:lnR>
                        <a:lnT>
                          <a:noFill/>
                        </a:lnT>
                        <a:lnB>
                          <a:noFill/>
                        </a:lnB>
                      </a:tcPr>
                    </a:tc>
                    <a:extLst>
                      <a:ext uri="{0D108BD9-81ED-4DB2-BD59-A6C34878D82A}">
                        <a16:rowId xmlns:a16="http://schemas.microsoft.com/office/drawing/2014/main" val="4116444345"/>
                      </a:ext>
                    </a:extLst>
                  </a:tr>
                  <a:tr h="203200">
                    <a:tc>
                      <a:txBody>
                        <a:bodyPr/>
                        <a:lstStyle/>
                        <a:p>
                          <a:pPr algn="l" fontAlgn="b"/>
                          <a:r>
                            <a:rPr lang="pt-BR" sz="1200" b="0" i="0" u="none" strike="noStrike">
                              <a:solidFill>
                                <a:srgbClr val="000000"/>
                              </a:solidFill>
                              <a:effectLst/>
                              <a:latin typeface="Calibri" panose="020F0502020204030204" pitchFamily="34" charset="0"/>
                            </a:rPr>
                            <a:t>0.19377024</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0.05990281</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0.5215296</a:t>
                          </a:r>
                        </a:p>
                      </a:txBody>
                      <a:tcPr marL="9525" marR="9525" marT="9525" marB="0" anchor="b">
                        <a:lnL>
                          <a:noFill/>
                        </a:lnL>
                        <a:lnR>
                          <a:noFill/>
                        </a:lnR>
                        <a:lnT>
                          <a:noFill/>
                        </a:lnT>
                        <a:lnB>
                          <a:noFill/>
                        </a:lnB>
                      </a:tcPr>
                    </a:tc>
                    <a:extLst>
                      <a:ext uri="{0D108BD9-81ED-4DB2-BD59-A6C34878D82A}">
                        <a16:rowId xmlns:a16="http://schemas.microsoft.com/office/drawing/2014/main" val="3163401298"/>
                      </a:ext>
                    </a:extLst>
                  </a:tr>
                  <a:tr h="203200">
                    <a:tc>
                      <a:txBody>
                        <a:bodyPr/>
                        <a:lstStyle/>
                        <a:p>
                          <a:pPr algn="l" fontAlgn="b"/>
                          <a:r>
                            <a:rPr lang="pt-BR" sz="1200" b="0" i="0" u="none" strike="noStrike">
                              <a:solidFill>
                                <a:srgbClr val="000000"/>
                              </a:solidFill>
                              <a:effectLst/>
                              <a:latin typeface="Calibri" panose="020F0502020204030204" pitchFamily="34" charset="0"/>
                            </a:rPr>
                            <a:t>0.32333908</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0.64482978</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0.33344411</a:t>
                          </a:r>
                        </a:p>
                      </a:txBody>
                      <a:tcPr marL="9525" marR="9525" marT="9525" marB="0" anchor="b">
                        <a:lnL>
                          <a:noFill/>
                        </a:lnL>
                        <a:lnR>
                          <a:noFill/>
                        </a:lnR>
                        <a:lnT>
                          <a:noFill/>
                        </a:lnT>
                        <a:lnB>
                          <a:noFill/>
                        </a:lnB>
                      </a:tcPr>
                    </a:tc>
                    <a:extLst>
                      <a:ext uri="{0D108BD9-81ED-4DB2-BD59-A6C34878D82A}">
                        <a16:rowId xmlns:a16="http://schemas.microsoft.com/office/drawing/2014/main" val="1215083747"/>
                      </a:ext>
                    </a:extLst>
                  </a:tr>
                  <a:tr h="203200">
                    <a:tc>
                      <a:txBody>
                        <a:bodyPr/>
                        <a:lstStyle/>
                        <a:p>
                          <a:pPr algn="l" fontAlgn="b"/>
                          <a:r>
                            <a:rPr lang="pt-BR" sz="1200" b="0" i="0" u="none" strike="noStrike">
                              <a:solidFill>
                                <a:srgbClr val="000000"/>
                              </a:solidFill>
                              <a:effectLst/>
                              <a:latin typeface="Calibri" panose="020F0502020204030204" pitchFamily="34" charset="0"/>
                            </a:rPr>
                            <a:t>0.10462794</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0.5411605</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0.17363779</a:t>
                          </a:r>
                        </a:p>
                      </a:txBody>
                      <a:tcPr marL="9525" marR="9525" marT="9525" marB="0" anchor="b">
                        <a:lnL>
                          <a:noFill/>
                        </a:lnL>
                        <a:lnR>
                          <a:noFill/>
                        </a:lnR>
                        <a:lnT>
                          <a:noFill/>
                        </a:lnT>
                        <a:lnB>
                          <a:noFill/>
                        </a:lnB>
                      </a:tcPr>
                    </a:tc>
                    <a:extLst>
                      <a:ext uri="{0D108BD9-81ED-4DB2-BD59-A6C34878D82A}">
                        <a16:rowId xmlns:a16="http://schemas.microsoft.com/office/drawing/2014/main" val="2309905975"/>
                      </a:ext>
                    </a:extLst>
                  </a:tr>
                  <a:tr h="203200">
                    <a:tc>
                      <a:txBody>
                        <a:bodyPr/>
                        <a:lstStyle/>
                        <a:p>
                          <a:pPr algn="l" fontAlgn="b"/>
                          <a:r>
                            <a:rPr lang="pt-BR" sz="1200" b="0" i="0" u="none" strike="noStrike" dirty="0">
                              <a:solidFill>
                                <a:srgbClr val="000000"/>
                              </a:solidFill>
                              <a:effectLst/>
                              <a:latin typeface="Calibri" panose="020F0502020204030204" pitchFamily="34" charset="0"/>
                            </a:rPr>
                            <a:t>0.59023642</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pt-BR" sz="1200" b="0" i="0" u="none" strike="noStrike" dirty="0">
                              <a:solidFill>
                                <a:srgbClr val="000000"/>
                              </a:solidFill>
                              <a:effectLst/>
                              <a:latin typeface="Calibri" panose="020F0502020204030204" pitchFamily="34" charset="0"/>
                            </a:rPr>
                            <a:t>0.21044627</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pt-BR" sz="1200" b="0" i="0" u="none" strike="noStrike" dirty="0">
                              <a:solidFill>
                                <a:srgbClr val="000000"/>
                              </a:solidFill>
                              <a:effectLst/>
                              <a:latin typeface="Calibri" panose="020F0502020204030204" pitchFamily="34" charset="0"/>
                            </a:rPr>
                            <a:t>0.89375521</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7170287"/>
                      </a:ext>
                    </a:extLst>
                  </a:tr>
                  <a:tr h="203200">
                    <a:tc gridSpan="3">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pt-BR" sz="1200" b="1" i="0" u="none" strike="noStrike" dirty="0">
                              <a:solidFill>
                                <a:srgbClr val="000000"/>
                              </a:solidFill>
                              <a:effectLst/>
                              <a:latin typeface="Calibri" panose="020F0502020204030204" pitchFamily="34" charset="0"/>
                            </a:rPr>
                            <a:t>Versão de produto A - </a:t>
                          </a:r>
                          <a14:m>
                            <m:oMath xmlns:m="http://schemas.openxmlformats.org/officeDocument/2006/math">
                              <m:sSub>
                                <m:sSubPr>
                                  <m:ctrlPr>
                                    <a:rPr lang="pt-BR" sz="1200" b="1" i="1" smtClean="0">
                                      <a:effectLst/>
                                      <a:latin typeface="Cambria Math" panose="02040503050406030204" pitchFamily="18" charset="0"/>
                                    </a:rPr>
                                  </m:ctrlPr>
                                </m:sSubPr>
                                <m:e>
                                  <m:r>
                                    <a:rPr lang="en-GB" sz="1200" b="1" i="1">
                                      <a:effectLst/>
                                      <a:latin typeface="Cambria Math" panose="02040503050406030204" pitchFamily="18" charset="0"/>
                                      <a:ea typeface="Times New Roman" panose="02020603050405020304" pitchFamily="18" charset="0"/>
                                      <a:cs typeface="Times New Roman" panose="02020603050405020304" pitchFamily="18" charset="0"/>
                                    </a:rPr>
                                    <m:t>𝑺𝑷𝑸𝑪</m:t>
                                  </m:r>
                                </m:e>
                                <m:sub>
                                  <m:r>
                                    <a:rPr lang="en-GB" sz="1200" b="1" i="1">
                                      <a:effectLst/>
                                      <a:latin typeface="Cambria Math" panose="02040503050406030204" pitchFamily="18" charset="0"/>
                                      <a:ea typeface="Times New Roman" panose="02020603050405020304" pitchFamily="18" charset="0"/>
                                      <a:cs typeface="Times New Roman" panose="02020603050405020304" pitchFamily="18" charset="0"/>
                                    </a:rPr>
                                    <m:t>𝒊</m:t>
                                  </m:r>
                                </m:sub>
                              </m:sSub>
                              <m:r>
                                <a:rPr lang="en-GB" sz="12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n-GB" sz="1200" b="1" i="1">
                                  <a:effectLst/>
                                  <a:latin typeface="Cambria Math" panose="02040503050406030204" pitchFamily="18" charset="0"/>
                                  <a:ea typeface="Times New Roman" panose="02020603050405020304" pitchFamily="18" charset="0"/>
                                  <a:cs typeface="Times New Roman" panose="02020603050405020304" pitchFamily="18" charset="0"/>
                                </a:rPr>
                                <m:t>𝑨</m:t>
                              </m:r>
                              <m:r>
                                <a:rPr lang="en-GB" sz="1200" b="1" i="1">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pt-BR" sz="1200" b="1" dirty="0">
                              <a:effectLst/>
                            </a:rPr>
                            <a:t> </a:t>
                          </a:r>
                          <a:endParaRPr lang="pt-BR" sz="1200" b="1" i="0" u="none" strike="noStrike" dirty="0">
                            <a:solidFill>
                              <a:srgbClr val="000000"/>
                            </a:solidFill>
                            <a:effectLst/>
                            <a:latin typeface="Calibri" panose="020F050202020403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hMerge="1">
                      <a:txBody>
                        <a:bodyPr/>
                        <a:lstStyle/>
                        <a:p>
                          <a:pPr algn="l" fontAlgn="b"/>
                          <a:endParaRPr lang="pt-BR"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pPr algn="l" fontAlgn="b"/>
                          <a:endParaRPr lang="pt-BR" sz="12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052808873"/>
                      </a:ext>
                    </a:extLst>
                  </a:tr>
                </a:tbl>
              </a:graphicData>
            </a:graphic>
          </p:graphicFrame>
        </mc:Choice>
        <mc:Fallback xmlns="">
          <p:graphicFrame>
            <p:nvGraphicFramePr>
              <p:cNvPr id="2" name="Tabela 1">
                <a:extLst>
                  <a:ext uri="{FF2B5EF4-FFF2-40B4-BE49-F238E27FC236}">
                    <a16:creationId xmlns:a16="http://schemas.microsoft.com/office/drawing/2014/main" id="{03E3927F-4050-884C-A52B-BF1C76457EF6}"/>
                  </a:ext>
                </a:extLst>
              </p:cNvPr>
              <p:cNvGraphicFramePr>
                <a:graphicFrameLocks noGrp="1"/>
              </p:cNvGraphicFramePr>
              <p:nvPr>
                <p:extLst>
                  <p:ext uri="{D42A27DB-BD31-4B8C-83A1-F6EECF244321}">
                    <p14:modId xmlns:p14="http://schemas.microsoft.com/office/powerpoint/2010/main" val="4213152368"/>
                  </p:ext>
                </p:extLst>
              </p:nvPr>
            </p:nvGraphicFramePr>
            <p:xfrm>
              <a:off x="1584176" y="2399258"/>
              <a:ext cx="2476500" cy="3454400"/>
            </p:xfrm>
            <a:graphic>
              <a:graphicData uri="http://schemas.openxmlformats.org/drawingml/2006/table">
                <a:tbl>
                  <a:tblPr/>
                  <a:tblGrid>
                    <a:gridCol w="825500">
                      <a:extLst>
                        <a:ext uri="{9D8B030D-6E8A-4147-A177-3AD203B41FA5}">
                          <a16:colId xmlns:a16="http://schemas.microsoft.com/office/drawing/2014/main" val="4145774953"/>
                        </a:ext>
                      </a:extLst>
                    </a:gridCol>
                    <a:gridCol w="825500">
                      <a:extLst>
                        <a:ext uri="{9D8B030D-6E8A-4147-A177-3AD203B41FA5}">
                          <a16:colId xmlns:a16="http://schemas.microsoft.com/office/drawing/2014/main" val="2393096401"/>
                        </a:ext>
                      </a:extLst>
                    </a:gridCol>
                    <a:gridCol w="825500">
                      <a:extLst>
                        <a:ext uri="{9D8B030D-6E8A-4147-A177-3AD203B41FA5}">
                          <a16:colId xmlns:a16="http://schemas.microsoft.com/office/drawing/2014/main" val="3601499675"/>
                        </a:ext>
                      </a:extLst>
                    </a:gridCol>
                  </a:tblGrid>
                  <a:tr h="203200">
                    <a:tc>
                      <a:txBody>
                        <a:bodyPr/>
                        <a:lstStyle/>
                        <a:p>
                          <a:pPr algn="ctr" fontAlgn="b"/>
                          <a:r>
                            <a:rPr lang="pt-BR" sz="1200" b="0" i="0" u="none" strike="noStrike" dirty="0">
                              <a:solidFill>
                                <a:srgbClr val="000000"/>
                              </a:solidFill>
                              <a:effectLst/>
                              <a:latin typeface="Calibri" panose="020F0502020204030204" pitchFamily="34" charset="0"/>
                            </a:rPr>
                            <a:t>Satisfação</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200" b="0" i="0" u="none" strike="noStrike" dirty="0">
                              <a:solidFill>
                                <a:srgbClr val="000000"/>
                              </a:solidFill>
                              <a:effectLst/>
                              <a:latin typeface="Calibri" panose="020F0502020204030204" pitchFamily="34" charset="0"/>
                            </a:rPr>
                            <a:t>Eficiência</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200" b="0" i="0" u="none" strike="noStrike" dirty="0">
                              <a:solidFill>
                                <a:srgbClr val="000000"/>
                              </a:solidFill>
                              <a:effectLst/>
                              <a:latin typeface="Calibri" panose="020F0502020204030204" pitchFamily="34" charset="0"/>
                            </a:rPr>
                            <a:t>Eficácia</a:t>
                          </a: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8034114"/>
                      </a:ext>
                    </a:extLst>
                  </a:tr>
                  <a:tr h="203200">
                    <a:tc>
                      <a:txBody>
                        <a:bodyPr/>
                        <a:lstStyle/>
                        <a:p>
                          <a:pPr algn="l" fontAlgn="b"/>
                          <a:r>
                            <a:rPr lang="pt-BR" sz="1200" b="0" i="0" u="none" strike="noStrike" dirty="0">
                              <a:solidFill>
                                <a:srgbClr val="000000"/>
                              </a:solidFill>
                              <a:effectLst/>
                              <a:latin typeface="Calibri" panose="020F0502020204030204" pitchFamily="34" charset="0"/>
                            </a:rPr>
                            <a:t>0.3996707</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r>
                            <a:rPr lang="pt-BR" sz="1200" b="0" i="0" u="none" strike="noStrike" dirty="0">
                              <a:solidFill>
                                <a:srgbClr val="000000"/>
                              </a:solidFill>
                              <a:effectLst/>
                              <a:latin typeface="Calibri" panose="020F0502020204030204" pitchFamily="34" charset="0"/>
                            </a:rPr>
                            <a:t>0.00658941</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r>
                            <a:rPr lang="pt-BR" sz="1200" b="0" i="0" u="none" strike="noStrike">
                              <a:solidFill>
                                <a:srgbClr val="000000"/>
                              </a:solidFill>
                              <a:effectLst/>
                              <a:latin typeface="Calibri" panose="020F0502020204030204" pitchFamily="34" charset="0"/>
                            </a:rPr>
                            <a:t>0.81143045</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3471393819"/>
                      </a:ext>
                    </a:extLst>
                  </a:tr>
                  <a:tr h="203200">
                    <a:tc>
                      <a:txBody>
                        <a:bodyPr/>
                        <a:lstStyle/>
                        <a:p>
                          <a:pPr algn="l" fontAlgn="b"/>
                          <a:r>
                            <a:rPr lang="pt-BR" sz="1200" b="0" i="0" u="none" strike="noStrike">
                              <a:solidFill>
                                <a:srgbClr val="000000"/>
                              </a:solidFill>
                              <a:effectLst/>
                              <a:latin typeface="Calibri" panose="020F0502020204030204" pitchFamily="34" charset="0"/>
                            </a:rPr>
                            <a:t>0.42788762</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0.32737993</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0.13830564</a:t>
                          </a:r>
                        </a:p>
                      </a:txBody>
                      <a:tcPr marL="9525" marR="9525" marT="9525" marB="0" anchor="b">
                        <a:lnL>
                          <a:noFill/>
                        </a:lnL>
                        <a:lnR>
                          <a:noFill/>
                        </a:lnR>
                        <a:lnT>
                          <a:noFill/>
                        </a:lnT>
                        <a:lnB>
                          <a:noFill/>
                        </a:lnB>
                      </a:tcPr>
                    </a:tc>
                    <a:extLst>
                      <a:ext uri="{0D108BD9-81ED-4DB2-BD59-A6C34878D82A}">
                        <a16:rowId xmlns:a16="http://schemas.microsoft.com/office/drawing/2014/main" val="1593136183"/>
                      </a:ext>
                    </a:extLst>
                  </a:tr>
                  <a:tr h="203200">
                    <a:tc>
                      <a:txBody>
                        <a:bodyPr/>
                        <a:lstStyle/>
                        <a:p>
                          <a:pPr algn="l" fontAlgn="b"/>
                          <a:r>
                            <a:rPr lang="pt-BR" sz="1200" b="0" i="0" u="none" strike="noStrike">
                              <a:solidFill>
                                <a:srgbClr val="000000"/>
                              </a:solidFill>
                              <a:effectLst/>
                              <a:latin typeface="Calibri" panose="020F0502020204030204" pitchFamily="34" charset="0"/>
                            </a:rPr>
                            <a:t>0.1389098</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0.0207637</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0.82493763</a:t>
                          </a:r>
                        </a:p>
                      </a:txBody>
                      <a:tcPr marL="9525" marR="9525" marT="9525" marB="0" anchor="b">
                        <a:lnL>
                          <a:noFill/>
                        </a:lnL>
                        <a:lnR>
                          <a:noFill/>
                        </a:lnR>
                        <a:lnT>
                          <a:noFill/>
                        </a:lnT>
                        <a:lnB>
                          <a:noFill/>
                        </a:lnB>
                      </a:tcPr>
                    </a:tc>
                    <a:extLst>
                      <a:ext uri="{0D108BD9-81ED-4DB2-BD59-A6C34878D82A}">
                        <a16:rowId xmlns:a16="http://schemas.microsoft.com/office/drawing/2014/main" val="440579763"/>
                      </a:ext>
                    </a:extLst>
                  </a:tr>
                  <a:tr h="203200">
                    <a:tc>
                      <a:txBody>
                        <a:bodyPr/>
                        <a:lstStyle/>
                        <a:p>
                          <a:pPr algn="l" fontAlgn="b"/>
                          <a:r>
                            <a:rPr lang="pt-BR" sz="1200" b="0" i="0" u="none" strike="noStrike">
                              <a:solidFill>
                                <a:srgbClr val="000000"/>
                              </a:solidFill>
                              <a:effectLst/>
                              <a:latin typeface="Calibri" panose="020F0502020204030204" pitchFamily="34" charset="0"/>
                            </a:rPr>
                            <a:t>0.49006457</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0.27177696</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0.87239129</a:t>
                          </a:r>
                        </a:p>
                      </a:txBody>
                      <a:tcPr marL="9525" marR="9525" marT="9525" marB="0" anchor="b">
                        <a:lnL>
                          <a:noFill/>
                        </a:lnL>
                        <a:lnR>
                          <a:noFill/>
                        </a:lnR>
                        <a:lnT>
                          <a:noFill/>
                        </a:lnT>
                        <a:lnB>
                          <a:noFill/>
                        </a:lnB>
                      </a:tcPr>
                    </a:tc>
                    <a:extLst>
                      <a:ext uri="{0D108BD9-81ED-4DB2-BD59-A6C34878D82A}">
                        <a16:rowId xmlns:a16="http://schemas.microsoft.com/office/drawing/2014/main" val="2308459546"/>
                      </a:ext>
                    </a:extLst>
                  </a:tr>
                  <a:tr h="203200">
                    <a:tc>
                      <a:txBody>
                        <a:bodyPr/>
                        <a:lstStyle/>
                        <a:p>
                          <a:pPr algn="l" fontAlgn="b"/>
                          <a:r>
                            <a:rPr lang="pt-BR" sz="1200" b="0" i="0" u="none" strike="noStrike">
                              <a:solidFill>
                                <a:srgbClr val="000000"/>
                              </a:solidFill>
                              <a:effectLst/>
                              <a:latin typeface="Calibri" panose="020F0502020204030204" pitchFamily="34" charset="0"/>
                            </a:rPr>
                            <a:t>0.75683177</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0.01758895</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0.42689382</a:t>
                          </a:r>
                        </a:p>
                      </a:txBody>
                      <a:tcPr marL="9525" marR="9525" marT="9525" marB="0" anchor="b">
                        <a:lnL>
                          <a:noFill/>
                        </a:lnL>
                        <a:lnR>
                          <a:noFill/>
                        </a:lnR>
                        <a:lnT>
                          <a:noFill/>
                        </a:lnT>
                        <a:lnB>
                          <a:noFill/>
                        </a:lnB>
                      </a:tcPr>
                    </a:tc>
                    <a:extLst>
                      <a:ext uri="{0D108BD9-81ED-4DB2-BD59-A6C34878D82A}">
                        <a16:rowId xmlns:a16="http://schemas.microsoft.com/office/drawing/2014/main" val="282226936"/>
                      </a:ext>
                    </a:extLst>
                  </a:tr>
                  <a:tr h="203200">
                    <a:tc>
                      <a:txBody>
                        <a:bodyPr/>
                        <a:lstStyle/>
                        <a:p>
                          <a:pPr algn="l" fontAlgn="b"/>
                          <a:r>
                            <a:rPr lang="pt-BR" sz="1200" b="0" i="0" u="none" strike="noStrike">
                              <a:solidFill>
                                <a:srgbClr val="000000"/>
                              </a:solidFill>
                              <a:effectLst/>
                              <a:latin typeface="Calibri" panose="020F0502020204030204" pitchFamily="34" charset="0"/>
                            </a:rPr>
                            <a:t>0.11007855</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0.50070249</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0.13269444</a:t>
                          </a:r>
                        </a:p>
                      </a:txBody>
                      <a:tcPr marL="9525" marR="9525" marT="9525" marB="0" anchor="b">
                        <a:lnL>
                          <a:noFill/>
                        </a:lnL>
                        <a:lnR>
                          <a:noFill/>
                        </a:lnR>
                        <a:lnT>
                          <a:noFill/>
                        </a:lnT>
                        <a:lnB>
                          <a:noFill/>
                        </a:lnB>
                      </a:tcPr>
                    </a:tc>
                    <a:extLst>
                      <a:ext uri="{0D108BD9-81ED-4DB2-BD59-A6C34878D82A}">
                        <a16:rowId xmlns:a16="http://schemas.microsoft.com/office/drawing/2014/main" val="397068029"/>
                      </a:ext>
                    </a:extLst>
                  </a:tr>
                  <a:tr h="203200">
                    <a:tc>
                      <a:txBody>
                        <a:bodyPr/>
                        <a:lstStyle/>
                        <a:p>
                          <a:pPr algn="l" fontAlgn="b"/>
                          <a:r>
                            <a:rPr lang="pt-BR" sz="1200" b="0" i="0" u="none" strike="noStrike">
                              <a:solidFill>
                                <a:srgbClr val="000000"/>
                              </a:solidFill>
                              <a:effectLst/>
                              <a:latin typeface="Calibri" panose="020F0502020204030204" pitchFamily="34" charset="0"/>
                            </a:rPr>
                            <a:t>0.30359668</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0.8131612</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0.90542066</a:t>
                          </a:r>
                        </a:p>
                      </a:txBody>
                      <a:tcPr marL="9525" marR="9525" marT="9525" marB="0" anchor="b">
                        <a:lnL>
                          <a:noFill/>
                        </a:lnL>
                        <a:lnR>
                          <a:noFill/>
                        </a:lnR>
                        <a:lnT>
                          <a:noFill/>
                        </a:lnT>
                        <a:lnB>
                          <a:noFill/>
                        </a:lnB>
                      </a:tcPr>
                    </a:tc>
                    <a:extLst>
                      <a:ext uri="{0D108BD9-81ED-4DB2-BD59-A6C34878D82A}">
                        <a16:rowId xmlns:a16="http://schemas.microsoft.com/office/drawing/2014/main" val="3608146904"/>
                      </a:ext>
                    </a:extLst>
                  </a:tr>
                  <a:tr h="203200">
                    <a:tc>
                      <a:txBody>
                        <a:bodyPr/>
                        <a:lstStyle/>
                        <a:p>
                          <a:pPr algn="l" fontAlgn="b"/>
                          <a:r>
                            <a:rPr lang="pt-BR" sz="1200" b="0" i="0" u="none" strike="noStrike">
                              <a:solidFill>
                                <a:srgbClr val="000000"/>
                              </a:solidFill>
                              <a:effectLst/>
                              <a:latin typeface="Calibri" panose="020F0502020204030204" pitchFamily="34" charset="0"/>
                            </a:rPr>
                            <a:t>0.22601737</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0.39141474</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0.76397512</a:t>
                          </a:r>
                        </a:p>
                      </a:txBody>
                      <a:tcPr marL="9525" marR="9525" marT="9525" marB="0" anchor="b">
                        <a:lnL>
                          <a:noFill/>
                        </a:lnL>
                        <a:lnR>
                          <a:noFill/>
                        </a:lnR>
                        <a:lnT>
                          <a:noFill/>
                        </a:lnT>
                        <a:lnB>
                          <a:noFill/>
                        </a:lnB>
                      </a:tcPr>
                    </a:tc>
                    <a:extLst>
                      <a:ext uri="{0D108BD9-81ED-4DB2-BD59-A6C34878D82A}">
                        <a16:rowId xmlns:a16="http://schemas.microsoft.com/office/drawing/2014/main" val="4162952118"/>
                      </a:ext>
                    </a:extLst>
                  </a:tr>
                  <a:tr h="203200">
                    <a:tc>
                      <a:txBody>
                        <a:bodyPr/>
                        <a:lstStyle/>
                        <a:p>
                          <a:pPr algn="l" fontAlgn="b"/>
                          <a:r>
                            <a:rPr lang="pt-BR" sz="1200" b="0" i="0" u="none" strike="noStrike">
                              <a:solidFill>
                                <a:srgbClr val="000000"/>
                              </a:solidFill>
                              <a:effectLst/>
                              <a:latin typeface="Calibri" panose="020F0502020204030204" pitchFamily="34" charset="0"/>
                            </a:rPr>
                            <a:t>0.92164487</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0.55896791</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0.05851286</a:t>
                          </a:r>
                        </a:p>
                      </a:txBody>
                      <a:tcPr marL="9525" marR="9525" marT="9525" marB="0" anchor="b">
                        <a:lnL>
                          <a:noFill/>
                        </a:lnL>
                        <a:lnR>
                          <a:noFill/>
                        </a:lnR>
                        <a:lnT>
                          <a:noFill/>
                        </a:lnT>
                        <a:lnB>
                          <a:noFill/>
                        </a:lnB>
                      </a:tcPr>
                    </a:tc>
                    <a:extLst>
                      <a:ext uri="{0D108BD9-81ED-4DB2-BD59-A6C34878D82A}">
                        <a16:rowId xmlns:a16="http://schemas.microsoft.com/office/drawing/2014/main" val="3600853872"/>
                      </a:ext>
                    </a:extLst>
                  </a:tr>
                  <a:tr h="203200">
                    <a:tc>
                      <a:txBody>
                        <a:bodyPr/>
                        <a:lstStyle/>
                        <a:p>
                          <a:pPr algn="l" fontAlgn="b"/>
                          <a:r>
                            <a:rPr lang="pt-BR" sz="1200" b="0" i="0" u="none" strike="noStrike">
                              <a:solidFill>
                                <a:srgbClr val="000000"/>
                              </a:solidFill>
                              <a:effectLst/>
                              <a:latin typeface="Calibri" panose="020F0502020204030204" pitchFamily="34" charset="0"/>
                            </a:rPr>
                            <a:t>0.62233116</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0.48275795</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0.40263632</a:t>
                          </a:r>
                        </a:p>
                      </a:txBody>
                      <a:tcPr marL="9525" marR="9525" marT="9525" marB="0" anchor="b">
                        <a:lnL>
                          <a:noFill/>
                        </a:lnL>
                        <a:lnR>
                          <a:noFill/>
                        </a:lnR>
                        <a:lnT>
                          <a:noFill/>
                        </a:lnT>
                        <a:lnB>
                          <a:noFill/>
                        </a:lnB>
                      </a:tcPr>
                    </a:tc>
                    <a:extLst>
                      <a:ext uri="{0D108BD9-81ED-4DB2-BD59-A6C34878D82A}">
                        <a16:rowId xmlns:a16="http://schemas.microsoft.com/office/drawing/2014/main" val="3247700689"/>
                      </a:ext>
                    </a:extLst>
                  </a:tr>
                  <a:tr h="203200">
                    <a:tc>
                      <a:txBody>
                        <a:bodyPr/>
                        <a:lstStyle/>
                        <a:p>
                          <a:pPr algn="l" fontAlgn="b"/>
                          <a:r>
                            <a:rPr lang="pt-BR" sz="1200" b="0" i="0" u="none" strike="noStrike">
                              <a:solidFill>
                                <a:srgbClr val="000000"/>
                              </a:solidFill>
                              <a:effectLst/>
                              <a:latin typeface="Calibri" panose="020F0502020204030204" pitchFamily="34" charset="0"/>
                            </a:rPr>
                            <a:t>0.28500867</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0.29391252</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0.88558596</a:t>
                          </a:r>
                        </a:p>
                      </a:txBody>
                      <a:tcPr marL="9525" marR="9525" marT="9525" marB="0" anchor="b">
                        <a:lnL>
                          <a:noFill/>
                        </a:lnL>
                        <a:lnR>
                          <a:noFill/>
                        </a:lnR>
                        <a:lnT>
                          <a:noFill/>
                        </a:lnT>
                        <a:lnB>
                          <a:noFill/>
                        </a:lnB>
                      </a:tcPr>
                    </a:tc>
                    <a:extLst>
                      <a:ext uri="{0D108BD9-81ED-4DB2-BD59-A6C34878D82A}">
                        <a16:rowId xmlns:a16="http://schemas.microsoft.com/office/drawing/2014/main" val="4116444345"/>
                      </a:ext>
                    </a:extLst>
                  </a:tr>
                  <a:tr h="203200">
                    <a:tc>
                      <a:txBody>
                        <a:bodyPr/>
                        <a:lstStyle/>
                        <a:p>
                          <a:pPr algn="l" fontAlgn="b"/>
                          <a:r>
                            <a:rPr lang="pt-BR" sz="1200" b="0" i="0" u="none" strike="noStrike">
                              <a:solidFill>
                                <a:srgbClr val="000000"/>
                              </a:solidFill>
                              <a:effectLst/>
                              <a:latin typeface="Calibri" panose="020F0502020204030204" pitchFamily="34" charset="0"/>
                            </a:rPr>
                            <a:t>0.19377024</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0.05990281</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0.5215296</a:t>
                          </a:r>
                        </a:p>
                      </a:txBody>
                      <a:tcPr marL="9525" marR="9525" marT="9525" marB="0" anchor="b">
                        <a:lnL>
                          <a:noFill/>
                        </a:lnL>
                        <a:lnR>
                          <a:noFill/>
                        </a:lnR>
                        <a:lnT>
                          <a:noFill/>
                        </a:lnT>
                        <a:lnB>
                          <a:noFill/>
                        </a:lnB>
                      </a:tcPr>
                    </a:tc>
                    <a:extLst>
                      <a:ext uri="{0D108BD9-81ED-4DB2-BD59-A6C34878D82A}">
                        <a16:rowId xmlns:a16="http://schemas.microsoft.com/office/drawing/2014/main" val="3163401298"/>
                      </a:ext>
                    </a:extLst>
                  </a:tr>
                  <a:tr h="203200">
                    <a:tc>
                      <a:txBody>
                        <a:bodyPr/>
                        <a:lstStyle/>
                        <a:p>
                          <a:pPr algn="l" fontAlgn="b"/>
                          <a:r>
                            <a:rPr lang="pt-BR" sz="1200" b="0" i="0" u="none" strike="noStrike">
                              <a:solidFill>
                                <a:srgbClr val="000000"/>
                              </a:solidFill>
                              <a:effectLst/>
                              <a:latin typeface="Calibri" panose="020F0502020204030204" pitchFamily="34" charset="0"/>
                            </a:rPr>
                            <a:t>0.32333908</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0.64482978</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0.33344411</a:t>
                          </a:r>
                        </a:p>
                      </a:txBody>
                      <a:tcPr marL="9525" marR="9525" marT="9525" marB="0" anchor="b">
                        <a:lnL>
                          <a:noFill/>
                        </a:lnL>
                        <a:lnR>
                          <a:noFill/>
                        </a:lnR>
                        <a:lnT>
                          <a:noFill/>
                        </a:lnT>
                        <a:lnB>
                          <a:noFill/>
                        </a:lnB>
                      </a:tcPr>
                    </a:tc>
                    <a:extLst>
                      <a:ext uri="{0D108BD9-81ED-4DB2-BD59-A6C34878D82A}">
                        <a16:rowId xmlns:a16="http://schemas.microsoft.com/office/drawing/2014/main" val="1215083747"/>
                      </a:ext>
                    </a:extLst>
                  </a:tr>
                  <a:tr h="203200">
                    <a:tc>
                      <a:txBody>
                        <a:bodyPr/>
                        <a:lstStyle/>
                        <a:p>
                          <a:pPr algn="l" fontAlgn="b"/>
                          <a:r>
                            <a:rPr lang="pt-BR" sz="1200" b="0" i="0" u="none" strike="noStrike">
                              <a:solidFill>
                                <a:srgbClr val="000000"/>
                              </a:solidFill>
                              <a:effectLst/>
                              <a:latin typeface="Calibri" panose="020F0502020204030204" pitchFamily="34" charset="0"/>
                            </a:rPr>
                            <a:t>0.10462794</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0.5411605</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0.17363779</a:t>
                          </a:r>
                        </a:p>
                      </a:txBody>
                      <a:tcPr marL="9525" marR="9525" marT="9525" marB="0" anchor="b">
                        <a:lnL>
                          <a:noFill/>
                        </a:lnL>
                        <a:lnR>
                          <a:noFill/>
                        </a:lnR>
                        <a:lnT>
                          <a:noFill/>
                        </a:lnT>
                        <a:lnB>
                          <a:noFill/>
                        </a:lnB>
                      </a:tcPr>
                    </a:tc>
                    <a:extLst>
                      <a:ext uri="{0D108BD9-81ED-4DB2-BD59-A6C34878D82A}">
                        <a16:rowId xmlns:a16="http://schemas.microsoft.com/office/drawing/2014/main" val="2309905975"/>
                      </a:ext>
                    </a:extLst>
                  </a:tr>
                  <a:tr h="203200">
                    <a:tc>
                      <a:txBody>
                        <a:bodyPr/>
                        <a:lstStyle/>
                        <a:p>
                          <a:pPr algn="l" fontAlgn="b"/>
                          <a:r>
                            <a:rPr lang="pt-BR" sz="1200" b="0" i="0" u="none" strike="noStrike" dirty="0">
                              <a:solidFill>
                                <a:srgbClr val="000000"/>
                              </a:solidFill>
                              <a:effectLst/>
                              <a:latin typeface="Calibri" panose="020F0502020204030204" pitchFamily="34" charset="0"/>
                            </a:rPr>
                            <a:t>0.59023642</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pt-BR" sz="1200" b="0" i="0" u="none" strike="noStrike" dirty="0">
                              <a:solidFill>
                                <a:srgbClr val="000000"/>
                              </a:solidFill>
                              <a:effectLst/>
                              <a:latin typeface="Calibri" panose="020F0502020204030204" pitchFamily="34" charset="0"/>
                            </a:rPr>
                            <a:t>0.21044627</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pt-BR" sz="1200" b="0" i="0" u="none" strike="noStrike" dirty="0">
                              <a:solidFill>
                                <a:srgbClr val="000000"/>
                              </a:solidFill>
                              <a:effectLst/>
                              <a:latin typeface="Calibri" panose="020F0502020204030204" pitchFamily="34" charset="0"/>
                            </a:rPr>
                            <a:t>0.89375521</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7170287"/>
                      </a:ext>
                    </a:extLst>
                  </a:tr>
                  <a:tr h="203200">
                    <a:tc gridSpan="3">
                      <a:txBody>
                        <a:bodyPr/>
                        <a:lstStyle/>
                        <a:p>
                          <a:endParaRPr lang="pt-B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blipFill>
                          <a:blip r:embed="rId3"/>
                          <a:stretch>
                            <a:fillRect t="-1618750" b="-43750"/>
                          </a:stretch>
                        </a:blipFill>
                      </a:tcPr>
                    </a:tc>
                    <a:tc hMerge="1">
                      <a:txBody>
                        <a:bodyPr/>
                        <a:lstStyle/>
                        <a:p>
                          <a:pPr algn="l" fontAlgn="b"/>
                          <a:endParaRPr lang="pt-BR"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pPr algn="l" fontAlgn="b"/>
                          <a:endParaRPr lang="pt-BR" sz="12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05280887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Tabela 12">
                <a:extLst>
                  <a:ext uri="{FF2B5EF4-FFF2-40B4-BE49-F238E27FC236}">
                    <a16:creationId xmlns:a16="http://schemas.microsoft.com/office/drawing/2014/main" id="{E3E9730C-54B4-A544-8F2E-B483E2C644F8}"/>
                  </a:ext>
                </a:extLst>
              </p:cNvPr>
              <p:cNvGraphicFramePr>
                <a:graphicFrameLocks noGrp="1"/>
              </p:cNvGraphicFramePr>
              <p:nvPr>
                <p:extLst>
                  <p:ext uri="{D42A27DB-BD31-4B8C-83A1-F6EECF244321}">
                    <p14:modId xmlns:p14="http://schemas.microsoft.com/office/powerpoint/2010/main" val="3509811642"/>
                  </p:ext>
                </p:extLst>
              </p:nvPr>
            </p:nvGraphicFramePr>
            <p:xfrm>
              <a:off x="5148064" y="2399258"/>
              <a:ext cx="2476500" cy="3454400"/>
            </p:xfrm>
            <a:graphic>
              <a:graphicData uri="http://schemas.openxmlformats.org/drawingml/2006/table">
                <a:tbl>
                  <a:tblPr/>
                  <a:tblGrid>
                    <a:gridCol w="825500">
                      <a:extLst>
                        <a:ext uri="{9D8B030D-6E8A-4147-A177-3AD203B41FA5}">
                          <a16:colId xmlns:a16="http://schemas.microsoft.com/office/drawing/2014/main" val="4145774953"/>
                        </a:ext>
                      </a:extLst>
                    </a:gridCol>
                    <a:gridCol w="825500">
                      <a:extLst>
                        <a:ext uri="{9D8B030D-6E8A-4147-A177-3AD203B41FA5}">
                          <a16:colId xmlns:a16="http://schemas.microsoft.com/office/drawing/2014/main" val="2393096401"/>
                        </a:ext>
                      </a:extLst>
                    </a:gridCol>
                    <a:gridCol w="825500">
                      <a:extLst>
                        <a:ext uri="{9D8B030D-6E8A-4147-A177-3AD203B41FA5}">
                          <a16:colId xmlns:a16="http://schemas.microsoft.com/office/drawing/2014/main" val="3601499675"/>
                        </a:ext>
                      </a:extLst>
                    </a:gridCol>
                  </a:tblGrid>
                  <a:tr h="203200">
                    <a:tc>
                      <a:txBody>
                        <a:bodyPr/>
                        <a:lstStyle/>
                        <a:p>
                          <a:pPr algn="ctr" fontAlgn="b"/>
                          <a:r>
                            <a:rPr lang="pt-BR" sz="1200" b="0" i="0" u="none" strike="noStrike" dirty="0">
                              <a:solidFill>
                                <a:srgbClr val="000000"/>
                              </a:solidFill>
                              <a:effectLst/>
                              <a:latin typeface="Calibri" panose="020F0502020204030204" pitchFamily="34" charset="0"/>
                            </a:rPr>
                            <a:t>Satisfação</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200" b="0" i="0" u="none" strike="noStrike" dirty="0">
                              <a:solidFill>
                                <a:srgbClr val="000000"/>
                              </a:solidFill>
                              <a:effectLst/>
                              <a:latin typeface="Calibri" panose="020F0502020204030204" pitchFamily="34" charset="0"/>
                            </a:rPr>
                            <a:t>Eficiência</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200" b="0" i="0" u="none" strike="noStrike" dirty="0">
                              <a:solidFill>
                                <a:srgbClr val="000000"/>
                              </a:solidFill>
                              <a:effectLst/>
                              <a:latin typeface="Calibri" panose="020F0502020204030204" pitchFamily="34" charset="0"/>
                            </a:rPr>
                            <a:t>Eficácia</a:t>
                          </a: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8034114"/>
                      </a:ext>
                    </a:extLst>
                  </a:tr>
                  <a:tr h="203200">
                    <a:tc>
                      <a:txBody>
                        <a:bodyPr/>
                        <a:lstStyle/>
                        <a:p>
                          <a:pPr algn="l" fontAlgn="b"/>
                          <a:r>
                            <a:rPr lang="pt-BR" sz="1200" b="0" i="0" u="none" strike="noStrike">
                              <a:solidFill>
                                <a:srgbClr val="000000"/>
                              </a:solidFill>
                              <a:effectLst/>
                              <a:latin typeface="Calibri" panose="020F0502020204030204" pitchFamily="34" charset="0"/>
                            </a:rPr>
                            <a:t>0.8105976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r>
                            <a:rPr lang="pt-BR" sz="1200" b="0" i="0" u="none" strike="noStrike">
                              <a:solidFill>
                                <a:srgbClr val="000000"/>
                              </a:solidFill>
                              <a:effectLst/>
                              <a:latin typeface="Calibri" panose="020F0502020204030204" pitchFamily="34" charset="0"/>
                            </a:rPr>
                            <a:t>0.85589092</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r>
                            <a:rPr lang="pt-BR" sz="1200" b="0" i="0" u="none" strike="noStrike">
                              <a:solidFill>
                                <a:srgbClr val="000000"/>
                              </a:solidFill>
                              <a:effectLst/>
                              <a:latin typeface="Calibri" panose="020F0502020204030204" pitchFamily="34" charset="0"/>
                            </a:rPr>
                            <a:t>0.03576582</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3471393819"/>
                      </a:ext>
                    </a:extLst>
                  </a:tr>
                  <a:tr h="203200">
                    <a:tc>
                      <a:txBody>
                        <a:bodyPr/>
                        <a:lstStyle/>
                        <a:p>
                          <a:pPr algn="l" fontAlgn="b"/>
                          <a:r>
                            <a:rPr lang="pt-BR" sz="1200" b="0" i="0" u="none" strike="noStrike">
                              <a:solidFill>
                                <a:srgbClr val="000000"/>
                              </a:solidFill>
                              <a:effectLst/>
                              <a:latin typeface="Calibri" panose="020F0502020204030204" pitchFamily="34" charset="0"/>
                            </a:rPr>
                            <a:t>0.36211437</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0.27438837</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0.89456372</a:t>
                          </a:r>
                        </a:p>
                      </a:txBody>
                      <a:tcPr marL="9525" marR="9525" marT="9525" marB="0" anchor="b">
                        <a:lnL>
                          <a:noFill/>
                        </a:lnL>
                        <a:lnR>
                          <a:noFill/>
                        </a:lnR>
                        <a:lnT>
                          <a:noFill/>
                        </a:lnT>
                        <a:lnB>
                          <a:noFill/>
                        </a:lnB>
                      </a:tcPr>
                    </a:tc>
                    <a:extLst>
                      <a:ext uri="{0D108BD9-81ED-4DB2-BD59-A6C34878D82A}">
                        <a16:rowId xmlns:a16="http://schemas.microsoft.com/office/drawing/2014/main" val="1593136183"/>
                      </a:ext>
                    </a:extLst>
                  </a:tr>
                  <a:tr h="203200">
                    <a:tc>
                      <a:txBody>
                        <a:bodyPr/>
                        <a:lstStyle/>
                        <a:p>
                          <a:pPr algn="l" fontAlgn="b"/>
                          <a:r>
                            <a:rPr lang="pt-BR" sz="1200" b="0" i="0" u="none" strike="noStrike">
                              <a:solidFill>
                                <a:srgbClr val="000000"/>
                              </a:solidFill>
                              <a:effectLst/>
                              <a:latin typeface="Calibri" panose="020F0502020204030204" pitchFamily="34" charset="0"/>
                            </a:rPr>
                            <a:t>0.70355816</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0.34293988</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0.16593994</a:t>
                          </a:r>
                        </a:p>
                      </a:txBody>
                      <a:tcPr marL="9525" marR="9525" marT="9525" marB="0" anchor="b">
                        <a:lnL>
                          <a:noFill/>
                        </a:lnL>
                        <a:lnR>
                          <a:noFill/>
                        </a:lnR>
                        <a:lnT>
                          <a:noFill/>
                        </a:lnT>
                        <a:lnB>
                          <a:noFill/>
                        </a:lnB>
                      </a:tcPr>
                    </a:tc>
                    <a:extLst>
                      <a:ext uri="{0D108BD9-81ED-4DB2-BD59-A6C34878D82A}">
                        <a16:rowId xmlns:a16="http://schemas.microsoft.com/office/drawing/2014/main" val="440579763"/>
                      </a:ext>
                    </a:extLst>
                  </a:tr>
                  <a:tr h="203200">
                    <a:tc>
                      <a:txBody>
                        <a:bodyPr/>
                        <a:lstStyle/>
                        <a:p>
                          <a:pPr algn="l" fontAlgn="b"/>
                          <a:r>
                            <a:rPr lang="pt-BR" sz="1200" b="0" i="0" u="none" strike="noStrike">
                              <a:solidFill>
                                <a:srgbClr val="000000"/>
                              </a:solidFill>
                              <a:effectLst/>
                              <a:latin typeface="Calibri" panose="020F0502020204030204" pitchFamily="34" charset="0"/>
                            </a:rPr>
                            <a:t>0.16542732</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0.34919783</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0.33581962</a:t>
                          </a:r>
                        </a:p>
                      </a:txBody>
                      <a:tcPr marL="9525" marR="9525" marT="9525" marB="0" anchor="b">
                        <a:lnL>
                          <a:noFill/>
                        </a:lnL>
                        <a:lnR>
                          <a:noFill/>
                        </a:lnR>
                        <a:lnT>
                          <a:noFill/>
                        </a:lnT>
                        <a:lnB>
                          <a:noFill/>
                        </a:lnB>
                      </a:tcPr>
                    </a:tc>
                    <a:extLst>
                      <a:ext uri="{0D108BD9-81ED-4DB2-BD59-A6C34878D82A}">
                        <a16:rowId xmlns:a16="http://schemas.microsoft.com/office/drawing/2014/main" val="2308459546"/>
                      </a:ext>
                    </a:extLst>
                  </a:tr>
                  <a:tr h="203200">
                    <a:tc>
                      <a:txBody>
                        <a:bodyPr/>
                        <a:lstStyle/>
                        <a:p>
                          <a:pPr algn="l" fontAlgn="b"/>
                          <a:r>
                            <a:rPr lang="pt-BR" sz="1200" b="0" i="0" u="none" strike="noStrike">
                              <a:solidFill>
                                <a:srgbClr val="000000"/>
                              </a:solidFill>
                              <a:effectLst/>
                              <a:latin typeface="Calibri" panose="020F0502020204030204" pitchFamily="34" charset="0"/>
                            </a:rPr>
                            <a:t>0.10564745</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0.59641318</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0.31175144</a:t>
                          </a:r>
                        </a:p>
                      </a:txBody>
                      <a:tcPr marL="9525" marR="9525" marT="9525" marB="0" anchor="b">
                        <a:lnL>
                          <a:noFill/>
                        </a:lnL>
                        <a:lnR>
                          <a:noFill/>
                        </a:lnR>
                        <a:lnT>
                          <a:noFill/>
                        </a:lnT>
                        <a:lnB>
                          <a:noFill/>
                        </a:lnB>
                      </a:tcPr>
                    </a:tc>
                    <a:extLst>
                      <a:ext uri="{0D108BD9-81ED-4DB2-BD59-A6C34878D82A}">
                        <a16:rowId xmlns:a16="http://schemas.microsoft.com/office/drawing/2014/main" val="282226936"/>
                      </a:ext>
                    </a:extLst>
                  </a:tr>
                  <a:tr h="203200">
                    <a:tc>
                      <a:txBody>
                        <a:bodyPr/>
                        <a:lstStyle/>
                        <a:p>
                          <a:pPr algn="l" fontAlgn="b"/>
                          <a:r>
                            <a:rPr lang="pt-BR" sz="1200" b="0" i="0" u="none" strike="noStrike">
                              <a:solidFill>
                                <a:srgbClr val="000000"/>
                              </a:solidFill>
                              <a:effectLst/>
                              <a:latin typeface="Calibri" panose="020F0502020204030204" pitchFamily="34" charset="0"/>
                            </a:rPr>
                            <a:t>0.12604926</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0.53320242</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0.3630265</a:t>
                          </a:r>
                        </a:p>
                      </a:txBody>
                      <a:tcPr marL="9525" marR="9525" marT="9525" marB="0" anchor="b">
                        <a:lnL>
                          <a:noFill/>
                        </a:lnL>
                        <a:lnR>
                          <a:noFill/>
                        </a:lnR>
                        <a:lnT>
                          <a:noFill/>
                        </a:lnT>
                        <a:lnB>
                          <a:noFill/>
                        </a:lnB>
                      </a:tcPr>
                    </a:tc>
                    <a:extLst>
                      <a:ext uri="{0D108BD9-81ED-4DB2-BD59-A6C34878D82A}">
                        <a16:rowId xmlns:a16="http://schemas.microsoft.com/office/drawing/2014/main" val="397068029"/>
                      </a:ext>
                    </a:extLst>
                  </a:tr>
                  <a:tr h="203200">
                    <a:tc>
                      <a:txBody>
                        <a:bodyPr/>
                        <a:lstStyle/>
                        <a:p>
                          <a:pPr algn="l" fontAlgn="b"/>
                          <a:r>
                            <a:rPr lang="pt-BR" sz="1200" b="0" i="0" u="none" strike="noStrike">
                              <a:solidFill>
                                <a:srgbClr val="000000"/>
                              </a:solidFill>
                              <a:effectLst/>
                              <a:latin typeface="Calibri" panose="020F0502020204030204" pitchFamily="34" charset="0"/>
                            </a:rPr>
                            <a:t>0.29555203</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0.45932322</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0.80047663</a:t>
                          </a:r>
                        </a:p>
                      </a:txBody>
                      <a:tcPr marL="9525" marR="9525" marT="9525" marB="0" anchor="b">
                        <a:lnL>
                          <a:noFill/>
                        </a:lnL>
                        <a:lnR>
                          <a:noFill/>
                        </a:lnR>
                        <a:lnT>
                          <a:noFill/>
                        </a:lnT>
                        <a:lnB>
                          <a:noFill/>
                        </a:lnB>
                      </a:tcPr>
                    </a:tc>
                    <a:extLst>
                      <a:ext uri="{0D108BD9-81ED-4DB2-BD59-A6C34878D82A}">
                        <a16:rowId xmlns:a16="http://schemas.microsoft.com/office/drawing/2014/main" val="3608146904"/>
                      </a:ext>
                    </a:extLst>
                  </a:tr>
                  <a:tr h="203200">
                    <a:tc>
                      <a:txBody>
                        <a:bodyPr/>
                        <a:lstStyle/>
                        <a:p>
                          <a:pPr algn="l" fontAlgn="b"/>
                          <a:r>
                            <a:rPr lang="pt-BR" sz="1200" b="0" i="0" u="none" strike="noStrike">
                              <a:solidFill>
                                <a:srgbClr val="000000"/>
                              </a:solidFill>
                              <a:effectLst/>
                              <a:latin typeface="Calibri" panose="020F0502020204030204" pitchFamily="34" charset="0"/>
                            </a:rPr>
                            <a:t>0.81252994</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0.99133466</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0.56543731</a:t>
                          </a:r>
                        </a:p>
                      </a:txBody>
                      <a:tcPr marL="9525" marR="9525" marT="9525" marB="0" anchor="b">
                        <a:lnL>
                          <a:noFill/>
                        </a:lnL>
                        <a:lnR>
                          <a:noFill/>
                        </a:lnR>
                        <a:lnT>
                          <a:noFill/>
                        </a:lnT>
                        <a:lnB>
                          <a:noFill/>
                        </a:lnB>
                      </a:tcPr>
                    </a:tc>
                    <a:extLst>
                      <a:ext uri="{0D108BD9-81ED-4DB2-BD59-A6C34878D82A}">
                        <a16:rowId xmlns:a16="http://schemas.microsoft.com/office/drawing/2014/main" val="4162952118"/>
                      </a:ext>
                    </a:extLst>
                  </a:tr>
                  <a:tr h="203200">
                    <a:tc>
                      <a:txBody>
                        <a:bodyPr/>
                        <a:lstStyle/>
                        <a:p>
                          <a:pPr algn="l" fontAlgn="b"/>
                          <a:r>
                            <a:rPr lang="pt-BR" sz="1200" b="0" i="0" u="none" strike="noStrike">
                              <a:solidFill>
                                <a:srgbClr val="000000"/>
                              </a:solidFill>
                              <a:effectLst/>
                              <a:latin typeface="Calibri" panose="020F0502020204030204" pitchFamily="34" charset="0"/>
                            </a:rPr>
                            <a:t>0.52845671</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0.00274382</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0.86125031</a:t>
                          </a:r>
                        </a:p>
                      </a:txBody>
                      <a:tcPr marL="9525" marR="9525" marT="9525" marB="0" anchor="b">
                        <a:lnL>
                          <a:noFill/>
                        </a:lnL>
                        <a:lnR>
                          <a:noFill/>
                        </a:lnR>
                        <a:lnT>
                          <a:noFill/>
                        </a:lnT>
                        <a:lnB>
                          <a:noFill/>
                        </a:lnB>
                      </a:tcPr>
                    </a:tc>
                    <a:extLst>
                      <a:ext uri="{0D108BD9-81ED-4DB2-BD59-A6C34878D82A}">
                        <a16:rowId xmlns:a16="http://schemas.microsoft.com/office/drawing/2014/main" val="3600853872"/>
                      </a:ext>
                    </a:extLst>
                  </a:tr>
                  <a:tr h="203200">
                    <a:tc>
                      <a:txBody>
                        <a:bodyPr/>
                        <a:lstStyle/>
                        <a:p>
                          <a:pPr algn="l" fontAlgn="b"/>
                          <a:r>
                            <a:rPr lang="pt-BR" sz="1200" b="0" i="0" u="none" strike="noStrike">
                              <a:solidFill>
                                <a:srgbClr val="000000"/>
                              </a:solidFill>
                              <a:effectLst/>
                              <a:latin typeface="Calibri" panose="020F0502020204030204" pitchFamily="34" charset="0"/>
                            </a:rPr>
                            <a:t>0.04984305</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0.84013123</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0.55455449</a:t>
                          </a:r>
                        </a:p>
                      </a:txBody>
                      <a:tcPr marL="9525" marR="9525" marT="9525" marB="0" anchor="b">
                        <a:lnL>
                          <a:noFill/>
                        </a:lnL>
                        <a:lnR>
                          <a:noFill/>
                        </a:lnR>
                        <a:lnT>
                          <a:noFill/>
                        </a:lnT>
                        <a:lnB>
                          <a:noFill/>
                        </a:lnB>
                      </a:tcPr>
                    </a:tc>
                    <a:extLst>
                      <a:ext uri="{0D108BD9-81ED-4DB2-BD59-A6C34878D82A}">
                        <a16:rowId xmlns:a16="http://schemas.microsoft.com/office/drawing/2014/main" val="3247700689"/>
                      </a:ext>
                    </a:extLst>
                  </a:tr>
                  <a:tr h="203200">
                    <a:tc>
                      <a:txBody>
                        <a:bodyPr/>
                        <a:lstStyle/>
                        <a:p>
                          <a:pPr algn="l" fontAlgn="b"/>
                          <a:r>
                            <a:rPr lang="pt-BR" sz="1200" b="0" i="0" u="none" strike="noStrike">
                              <a:solidFill>
                                <a:srgbClr val="000000"/>
                              </a:solidFill>
                              <a:effectLst/>
                              <a:latin typeface="Calibri" panose="020F0502020204030204" pitchFamily="34" charset="0"/>
                            </a:rPr>
                            <a:t>0.53852653</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0.72682096</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0.46190324</a:t>
                          </a:r>
                        </a:p>
                      </a:txBody>
                      <a:tcPr marL="9525" marR="9525" marT="9525" marB="0" anchor="b">
                        <a:lnL>
                          <a:noFill/>
                        </a:lnL>
                        <a:lnR>
                          <a:noFill/>
                        </a:lnR>
                        <a:lnT>
                          <a:noFill/>
                        </a:lnT>
                        <a:lnB>
                          <a:noFill/>
                        </a:lnB>
                      </a:tcPr>
                    </a:tc>
                    <a:extLst>
                      <a:ext uri="{0D108BD9-81ED-4DB2-BD59-A6C34878D82A}">
                        <a16:rowId xmlns:a16="http://schemas.microsoft.com/office/drawing/2014/main" val="4116444345"/>
                      </a:ext>
                    </a:extLst>
                  </a:tr>
                  <a:tr h="203200">
                    <a:tc>
                      <a:txBody>
                        <a:bodyPr/>
                        <a:lstStyle/>
                        <a:p>
                          <a:pPr algn="l" fontAlgn="b"/>
                          <a:r>
                            <a:rPr lang="pt-BR" sz="1200" b="0" i="0" u="none" strike="noStrike">
                              <a:solidFill>
                                <a:srgbClr val="000000"/>
                              </a:solidFill>
                              <a:effectLst/>
                              <a:latin typeface="Calibri" panose="020F0502020204030204" pitchFamily="34" charset="0"/>
                            </a:rPr>
                            <a:t>0.26680332</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0.00282056</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0.59421481</a:t>
                          </a:r>
                        </a:p>
                      </a:txBody>
                      <a:tcPr marL="9525" marR="9525" marT="9525" marB="0" anchor="b">
                        <a:lnL>
                          <a:noFill/>
                        </a:lnL>
                        <a:lnR>
                          <a:noFill/>
                        </a:lnR>
                        <a:lnT>
                          <a:noFill/>
                        </a:lnT>
                        <a:lnB>
                          <a:noFill/>
                        </a:lnB>
                      </a:tcPr>
                    </a:tc>
                    <a:extLst>
                      <a:ext uri="{0D108BD9-81ED-4DB2-BD59-A6C34878D82A}">
                        <a16:rowId xmlns:a16="http://schemas.microsoft.com/office/drawing/2014/main" val="3163401298"/>
                      </a:ext>
                    </a:extLst>
                  </a:tr>
                  <a:tr h="203200">
                    <a:tc>
                      <a:txBody>
                        <a:bodyPr/>
                        <a:lstStyle/>
                        <a:p>
                          <a:pPr algn="l" fontAlgn="b"/>
                          <a:r>
                            <a:rPr lang="pt-BR" sz="1200" b="0" i="0" u="none" strike="noStrike">
                              <a:solidFill>
                                <a:srgbClr val="000000"/>
                              </a:solidFill>
                              <a:effectLst/>
                              <a:latin typeface="Calibri" panose="020F0502020204030204" pitchFamily="34" charset="0"/>
                            </a:rPr>
                            <a:t>0.04892979</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0.8608729</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0.31431647</a:t>
                          </a:r>
                        </a:p>
                      </a:txBody>
                      <a:tcPr marL="9525" marR="9525" marT="9525" marB="0" anchor="b">
                        <a:lnL>
                          <a:noFill/>
                        </a:lnL>
                        <a:lnR>
                          <a:noFill/>
                        </a:lnR>
                        <a:lnT>
                          <a:noFill/>
                        </a:lnT>
                        <a:lnB>
                          <a:noFill/>
                        </a:lnB>
                      </a:tcPr>
                    </a:tc>
                    <a:extLst>
                      <a:ext uri="{0D108BD9-81ED-4DB2-BD59-A6C34878D82A}">
                        <a16:rowId xmlns:a16="http://schemas.microsoft.com/office/drawing/2014/main" val="1215083747"/>
                      </a:ext>
                    </a:extLst>
                  </a:tr>
                  <a:tr h="203200">
                    <a:tc>
                      <a:txBody>
                        <a:bodyPr/>
                        <a:lstStyle/>
                        <a:p>
                          <a:pPr algn="l" fontAlgn="b"/>
                          <a:r>
                            <a:rPr lang="pt-BR" sz="1200" b="0" i="0" u="none" strike="noStrike">
                              <a:solidFill>
                                <a:srgbClr val="000000"/>
                              </a:solidFill>
                              <a:effectLst/>
                              <a:latin typeface="Calibri" panose="020F0502020204030204" pitchFamily="34" charset="0"/>
                            </a:rPr>
                            <a:t>0.25271812</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0.56513284</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0.76508887</a:t>
                          </a:r>
                        </a:p>
                      </a:txBody>
                      <a:tcPr marL="9525" marR="9525" marT="9525" marB="0" anchor="b">
                        <a:lnL>
                          <a:noFill/>
                        </a:lnL>
                        <a:lnR>
                          <a:noFill/>
                        </a:lnR>
                        <a:lnT>
                          <a:noFill/>
                        </a:lnT>
                        <a:lnB>
                          <a:noFill/>
                        </a:lnB>
                      </a:tcPr>
                    </a:tc>
                    <a:extLst>
                      <a:ext uri="{0D108BD9-81ED-4DB2-BD59-A6C34878D82A}">
                        <a16:rowId xmlns:a16="http://schemas.microsoft.com/office/drawing/2014/main" val="2309905975"/>
                      </a:ext>
                    </a:extLst>
                  </a:tr>
                  <a:tr h="203200">
                    <a:tc>
                      <a:txBody>
                        <a:bodyPr/>
                        <a:lstStyle/>
                        <a:p>
                          <a:pPr algn="l" fontAlgn="b"/>
                          <a:r>
                            <a:rPr lang="pt-BR" sz="1200" b="0" i="0" u="none" strike="noStrike">
                              <a:solidFill>
                                <a:srgbClr val="000000"/>
                              </a:solidFill>
                              <a:effectLst/>
                              <a:latin typeface="Calibri" panose="020F0502020204030204" pitchFamily="34" charset="0"/>
                            </a:rPr>
                            <a:t>0.3218888</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pt-BR" sz="1200" b="0" i="0" u="none" strike="noStrike">
                              <a:solidFill>
                                <a:srgbClr val="000000"/>
                              </a:solidFill>
                              <a:effectLst/>
                              <a:latin typeface="Calibri" panose="020F0502020204030204" pitchFamily="34" charset="0"/>
                            </a:rPr>
                            <a:t>0.62853529</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pt-BR" sz="1200" b="0" i="0" u="none" strike="noStrike" dirty="0">
                              <a:solidFill>
                                <a:srgbClr val="000000"/>
                              </a:solidFill>
                              <a:effectLst/>
                              <a:latin typeface="Calibri" panose="020F0502020204030204" pitchFamily="34" charset="0"/>
                            </a:rPr>
                            <a:t>0.94219539</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7170287"/>
                      </a:ext>
                    </a:extLst>
                  </a:tr>
                  <a:tr h="203200">
                    <a:tc gridSpan="3">
                      <a:txBody>
                        <a:bodyPr/>
                        <a:lstStyle/>
                        <a:p>
                          <a:pPr algn="ctr" fontAlgn="b"/>
                          <a:r>
                            <a:rPr lang="pt-BR" sz="1200" b="1" i="0" u="none" strike="noStrike" dirty="0">
                              <a:solidFill>
                                <a:srgbClr val="000000"/>
                              </a:solidFill>
                              <a:effectLst/>
                              <a:latin typeface="Calibri" panose="020F0502020204030204" pitchFamily="34" charset="0"/>
                            </a:rPr>
                            <a:t>Versão de produto </a:t>
                          </a:r>
                          <a:r>
                            <a:rPr lang="pt-BR" sz="1200" b="1" i="0" u="none" strike="noStrike" dirty="0" err="1">
                              <a:solidFill>
                                <a:srgbClr val="000000"/>
                              </a:solidFill>
                              <a:effectLst/>
                              <a:latin typeface="Calibri" panose="020F0502020204030204" pitchFamily="34" charset="0"/>
                            </a:rPr>
                            <a:t>B</a:t>
                          </a:r>
                          <a:r>
                            <a:rPr lang="pt-BR" sz="1200" b="1" i="0" u="none" strike="noStrike" dirty="0">
                              <a:solidFill>
                                <a:srgbClr val="000000"/>
                              </a:solidFill>
                              <a:effectLst/>
                              <a:latin typeface="Calibri" panose="020F0502020204030204" pitchFamily="34" charset="0"/>
                            </a:rPr>
                            <a:t> -  </a:t>
                          </a:r>
                          <a14:m>
                            <m:oMath xmlns:m="http://schemas.openxmlformats.org/officeDocument/2006/math">
                              <m:sSub>
                                <m:sSubPr>
                                  <m:ctrlPr>
                                    <a:rPr lang="pt-BR" sz="1200" b="1" i="1" smtClean="0">
                                      <a:effectLst/>
                                      <a:latin typeface="Cambria Math" panose="02040503050406030204" pitchFamily="18" charset="0"/>
                                    </a:rPr>
                                  </m:ctrlPr>
                                </m:sSubPr>
                                <m:e>
                                  <m:r>
                                    <a:rPr lang="en-GB" sz="1200" b="1" i="1">
                                      <a:effectLst/>
                                      <a:latin typeface="Cambria Math" panose="02040503050406030204" pitchFamily="18" charset="0"/>
                                      <a:ea typeface="Times New Roman" panose="02020603050405020304" pitchFamily="18" charset="0"/>
                                      <a:cs typeface="Times New Roman" panose="02020603050405020304" pitchFamily="18" charset="0"/>
                                    </a:rPr>
                                    <m:t>𝑺𝑷𝑸𝑪</m:t>
                                  </m:r>
                                </m:e>
                                <m:sub>
                                  <m:r>
                                    <a:rPr lang="en-GB" sz="1200" b="1" i="1">
                                      <a:effectLst/>
                                      <a:latin typeface="Cambria Math" panose="02040503050406030204" pitchFamily="18" charset="0"/>
                                      <a:ea typeface="Times New Roman" panose="02020603050405020304" pitchFamily="18" charset="0"/>
                                      <a:cs typeface="Times New Roman" panose="02020603050405020304" pitchFamily="18" charset="0"/>
                                    </a:rPr>
                                    <m:t>𝒊</m:t>
                                  </m:r>
                                </m:sub>
                              </m:sSub>
                              <m:r>
                                <a:rPr lang="en-GB" sz="12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200" b="1" i="1" smtClean="0">
                                  <a:effectLst/>
                                  <a:latin typeface="Cambria Math" panose="02040503050406030204" pitchFamily="18" charset="0"/>
                                  <a:ea typeface="Times New Roman" panose="02020603050405020304" pitchFamily="18" charset="0"/>
                                  <a:cs typeface="Times New Roman" panose="02020603050405020304" pitchFamily="18" charset="0"/>
                                </a:rPr>
                                <m:t>𝑩</m:t>
                              </m:r>
                              <m:r>
                                <a:rPr lang="en-GB" sz="1200" b="1" i="1">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pt-BR" sz="1200" b="1" dirty="0">
                              <a:effectLst/>
                            </a:rPr>
                            <a:t> </a:t>
                          </a:r>
                          <a:endParaRPr lang="pt-BR" sz="1200" b="1" i="0" u="none" strike="noStrike" dirty="0">
                            <a:solidFill>
                              <a:srgbClr val="000000"/>
                            </a:solidFill>
                            <a:effectLst/>
                            <a:latin typeface="Calibri" panose="020F050202020403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hMerge="1">
                      <a:txBody>
                        <a:bodyPr/>
                        <a:lstStyle/>
                        <a:p>
                          <a:pPr algn="l" fontAlgn="b"/>
                          <a:endParaRPr lang="pt-BR"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pPr algn="l" fontAlgn="b"/>
                          <a:endParaRPr lang="pt-BR" sz="12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052808873"/>
                      </a:ext>
                    </a:extLst>
                  </a:tr>
                </a:tbl>
              </a:graphicData>
            </a:graphic>
          </p:graphicFrame>
        </mc:Choice>
        <mc:Fallback xmlns="">
          <p:graphicFrame>
            <p:nvGraphicFramePr>
              <p:cNvPr id="13" name="Tabela 12">
                <a:extLst>
                  <a:ext uri="{FF2B5EF4-FFF2-40B4-BE49-F238E27FC236}">
                    <a16:creationId xmlns:a16="http://schemas.microsoft.com/office/drawing/2014/main" id="{E3E9730C-54B4-A544-8F2E-B483E2C644F8}"/>
                  </a:ext>
                </a:extLst>
              </p:cNvPr>
              <p:cNvGraphicFramePr>
                <a:graphicFrameLocks noGrp="1"/>
              </p:cNvGraphicFramePr>
              <p:nvPr>
                <p:extLst>
                  <p:ext uri="{D42A27DB-BD31-4B8C-83A1-F6EECF244321}">
                    <p14:modId xmlns:p14="http://schemas.microsoft.com/office/powerpoint/2010/main" val="3509811642"/>
                  </p:ext>
                </p:extLst>
              </p:nvPr>
            </p:nvGraphicFramePr>
            <p:xfrm>
              <a:off x="5148064" y="2399258"/>
              <a:ext cx="2476500" cy="3454400"/>
            </p:xfrm>
            <a:graphic>
              <a:graphicData uri="http://schemas.openxmlformats.org/drawingml/2006/table">
                <a:tbl>
                  <a:tblPr/>
                  <a:tblGrid>
                    <a:gridCol w="825500">
                      <a:extLst>
                        <a:ext uri="{9D8B030D-6E8A-4147-A177-3AD203B41FA5}">
                          <a16:colId xmlns:a16="http://schemas.microsoft.com/office/drawing/2014/main" val="4145774953"/>
                        </a:ext>
                      </a:extLst>
                    </a:gridCol>
                    <a:gridCol w="825500">
                      <a:extLst>
                        <a:ext uri="{9D8B030D-6E8A-4147-A177-3AD203B41FA5}">
                          <a16:colId xmlns:a16="http://schemas.microsoft.com/office/drawing/2014/main" val="2393096401"/>
                        </a:ext>
                      </a:extLst>
                    </a:gridCol>
                    <a:gridCol w="825500">
                      <a:extLst>
                        <a:ext uri="{9D8B030D-6E8A-4147-A177-3AD203B41FA5}">
                          <a16:colId xmlns:a16="http://schemas.microsoft.com/office/drawing/2014/main" val="3601499675"/>
                        </a:ext>
                      </a:extLst>
                    </a:gridCol>
                  </a:tblGrid>
                  <a:tr h="203200">
                    <a:tc>
                      <a:txBody>
                        <a:bodyPr/>
                        <a:lstStyle/>
                        <a:p>
                          <a:pPr algn="ctr" fontAlgn="b"/>
                          <a:r>
                            <a:rPr lang="pt-BR" sz="1200" b="0" i="0" u="none" strike="noStrike" dirty="0">
                              <a:solidFill>
                                <a:srgbClr val="000000"/>
                              </a:solidFill>
                              <a:effectLst/>
                              <a:latin typeface="Calibri" panose="020F0502020204030204" pitchFamily="34" charset="0"/>
                            </a:rPr>
                            <a:t>Satisfação</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200" b="0" i="0" u="none" strike="noStrike" dirty="0">
                              <a:solidFill>
                                <a:srgbClr val="000000"/>
                              </a:solidFill>
                              <a:effectLst/>
                              <a:latin typeface="Calibri" panose="020F0502020204030204" pitchFamily="34" charset="0"/>
                            </a:rPr>
                            <a:t>Eficiência</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200" b="0" i="0" u="none" strike="noStrike" dirty="0">
                              <a:solidFill>
                                <a:srgbClr val="000000"/>
                              </a:solidFill>
                              <a:effectLst/>
                              <a:latin typeface="Calibri" panose="020F0502020204030204" pitchFamily="34" charset="0"/>
                            </a:rPr>
                            <a:t>Eficácia</a:t>
                          </a: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8034114"/>
                      </a:ext>
                    </a:extLst>
                  </a:tr>
                  <a:tr h="203200">
                    <a:tc>
                      <a:txBody>
                        <a:bodyPr/>
                        <a:lstStyle/>
                        <a:p>
                          <a:pPr algn="l" fontAlgn="b"/>
                          <a:r>
                            <a:rPr lang="pt-BR" sz="1200" b="0" i="0" u="none" strike="noStrike">
                              <a:solidFill>
                                <a:srgbClr val="000000"/>
                              </a:solidFill>
                              <a:effectLst/>
                              <a:latin typeface="Calibri" panose="020F0502020204030204" pitchFamily="34" charset="0"/>
                            </a:rPr>
                            <a:t>0.8105976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r>
                            <a:rPr lang="pt-BR" sz="1200" b="0" i="0" u="none" strike="noStrike">
                              <a:solidFill>
                                <a:srgbClr val="000000"/>
                              </a:solidFill>
                              <a:effectLst/>
                              <a:latin typeface="Calibri" panose="020F0502020204030204" pitchFamily="34" charset="0"/>
                            </a:rPr>
                            <a:t>0.85589092</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r>
                            <a:rPr lang="pt-BR" sz="1200" b="0" i="0" u="none" strike="noStrike">
                              <a:solidFill>
                                <a:srgbClr val="000000"/>
                              </a:solidFill>
                              <a:effectLst/>
                              <a:latin typeface="Calibri" panose="020F0502020204030204" pitchFamily="34" charset="0"/>
                            </a:rPr>
                            <a:t>0.03576582</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3471393819"/>
                      </a:ext>
                    </a:extLst>
                  </a:tr>
                  <a:tr h="203200">
                    <a:tc>
                      <a:txBody>
                        <a:bodyPr/>
                        <a:lstStyle/>
                        <a:p>
                          <a:pPr algn="l" fontAlgn="b"/>
                          <a:r>
                            <a:rPr lang="pt-BR" sz="1200" b="0" i="0" u="none" strike="noStrike">
                              <a:solidFill>
                                <a:srgbClr val="000000"/>
                              </a:solidFill>
                              <a:effectLst/>
                              <a:latin typeface="Calibri" panose="020F0502020204030204" pitchFamily="34" charset="0"/>
                            </a:rPr>
                            <a:t>0.36211437</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0.27438837</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0.89456372</a:t>
                          </a:r>
                        </a:p>
                      </a:txBody>
                      <a:tcPr marL="9525" marR="9525" marT="9525" marB="0" anchor="b">
                        <a:lnL>
                          <a:noFill/>
                        </a:lnL>
                        <a:lnR>
                          <a:noFill/>
                        </a:lnR>
                        <a:lnT>
                          <a:noFill/>
                        </a:lnT>
                        <a:lnB>
                          <a:noFill/>
                        </a:lnB>
                      </a:tcPr>
                    </a:tc>
                    <a:extLst>
                      <a:ext uri="{0D108BD9-81ED-4DB2-BD59-A6C34878D82A}">
                        <a16:rowId xmlns:a16="http://schemas.microsoft.com/office/drawing/2014/main" val="1593136183"/>
                      </a:ext>
                    </a:extLst>
                  </a:tr>
                  <a:tr h="203200">
                    <a:tc>
                      <a:txBody>
                        <a:bodyPr/>
                        <a:lstStyle/>
                        <a:p>
                          <a:pPr algn="l" fontAlgn="b"/>
                          <a:r>
                            <a:rPr lang="pt-BR" sz="1200" b="0" i="0" u="none" strike="noStrike">
                              <a:solidFill>
                                <a:srgbClr val="000000"/>
                              </a:solidFill>
                              <a:effectLst/>
                              <a:latin typeface="Calibri" panose="020F0502020204030204" pitchFamily="34" charset="0"/>
                            </a:rPr>
                            <a:t>0.70355816</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0.34293988</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0.16593994</a:t>
                          </a:r>
                        </a:p>
                      </a:txBody>
                      <a:tcPr marL="9525" marR="9525" marT="9525" marB="0" anchor="b">
                        <a:lnL>
                          <a:noFill/>
                        </a:lnL>
                        <a:lnR>
                          <a:noFill/>
                        </a:lnR>
                        <a:lnT>
                          <a:noFill/>
                        </a:lnT>
                        <a:lnB>
                          <a:noFill/>
                        </a:lnB>
                      </a:tcPr>
                    </a:tc>
                    <a:extLst>
                      <a:ext uri="{0D108BD9-81ED-4DB2-BD59-A6C34878D82A}">
                        <a16:rowId xmlns:a16="http://schemas.microsoft.com/office/drawing/2014/main" val="440579763"/>
                      </a:ext>
                    </a:extLst>
                  </a:tr>
                  <a:tr h="203200">
                    <a:tc>
                      <a:txBody>
                        <a:bodyPr/>
                        <a:lstStyle/>
                        <a:p>
                          <a:pPr algn="l" fontAlgn="b"/>
                          <a:r>
                            <a:rPr lang="pt-BR" sz="1200" b="0" i="0" u="none" strike="noStrike">
                              <a:solidFill>
                                <a:srgbClr val="000000"/>
                              </a:solidFill>
                              <a:effectLst/>
                              <a:latin typeface="Calibri" panose="020F0502020204030204" pitchFamily="34" charset="0"/>
                            </a:rPr>
                            <a:t>0.16542732</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0.34919783</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0.33581962</a:t>
                          </a:r>
                        </a:p>
                      </a:txBody>
                      <a:tcPr marL="9525" marR="9525" marT="9525" marB="0" anchor="b">
                        <a:lnL>
                          <a:noFill/>
                        </a:lnL>
                        <a:lnR>
                          <a:noFill/>
                        </a:lnR>
                        <a:lnT>
                          <a:noFill/>
                        </a:lnT>
                        <a:lnB>
                          <a:noFill/>
                        </a:lnB>
                      </a:tcPr>
                    </a:tc>
                    <a:extLst>
                      <a:ext uri="{0D108BD9-81ED-4DB2-BD59-A6C34878D82A}">
                        <a16:rowId xmlns:a16="http://schemas.microsoft.com/office/drawing/2014/main" val="2308459546"/>
                      </a:ext>
                    </a:extLst>
                  </a:tr>
                  <a:tr h="203200">
                    <a:tc>
                      <a:txBody>
                        <a:bodyPr/>
                        <a:lstStyle/>
                        <a:p>
                          <a:pPr algn="l" fontAlgn="b"/>
                          <a:r>
                            <a:rPr lang="pt-BR" sz="1200" b="0" i="0" u="none" strike="noStrike">
                              <a:solidFill>
                                <a:srgbClr val="000000"/>
                              </a:solidFill>
                              <a:effectLst/>
                              <a:latin typeface="Calibri" panose="020F0502020204030204" pitchFamily="34" charset="0"/>
                            </a:rPr>
                            <a:t>0.10564745</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0.59641318</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0.31175144</a:t>
                          </a:r>
                        </a:p>
                      </a:txBody>
                      <a:tcPr marL="9525" marR="9525" marT="9525" marB="0" anchor="b">
                        <a:lnL>
                          <a:noFill/>
                        </a:lnL>
                        <a:lnR>
                          <a:noFill/>
                        </a:lnR>
                        <a:lnT>
                          <a:noFill/>
                        </a:lnT>
                        <a:lnB>
                          <a:noFill/>
                        </a:lnB>
                      </a:tcPr>
                    </a:tc>
                    <a:extLst>
                      <a:ext uri="{0D108BD9-81ED-4DB2-BD59-A6C34878D82A}">
                        <a16:rowId xmlns:a16="http://schemas.microsoft.com/office/drawing/2014/main" val="282226936"/>
                      </a:ext>
                    </a:extLst>
                  </a:tr>
                  <a:tr h="203200">
                    <a:tc>
                      <a:txBody>
                        <a:bodyPr/>
                        <a:lstStyle/>
                        <a:p>
                          <a:pPr algn="l" fontAlgn="b"/>
                          <a:r>
                            <a:rPr lang="pt-BR" sz="1200" b="0" i="0" u="none" strike="noStrike">
                              <a:solidFill>
                                <a:srgbClr val="000000"/>
                              </a:solidFill>
                              <a:effectLst/>
                              <a:latin typeface="Calibri" panose="020F0502020204030204" pitchFamily="34" charset="0"/>
                            </a:rPr>
                            <a:t>0.12604926</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0.53320242</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0.3630265</a:t>
                          </a:r>
                        </a:p>
                      </a:txBody>
                      <a:tcPr marL="9525" marR="9525" marT="9525" marB="0" anchor="b">
                        <a:lnL>
                          <a:noFill/>
                        </a:lnL>
                        <a:lnR>
                          <a:noFill/>
                        </a:lnR>
                        <a:lnT>
                          <a:noFill/>
                        </a:lnT>
                        <a:lnB>
                          <a:noFill/>
                        </a:lnB>
                      </a:tcPr>
                    </a:tc>
                    <a:extLst>
                      <a:ext uri="{0D108BD9-81ED-4DB2-BD59-A6C34878D82A}">
                        <a16:rowId xmlns:a16="http://schemas.microsoft.com/office/drawing/2014/main" val="397068029"/>
                      </a:ext>
                    </a:extLst>
                  </a:tr>
                  <a:tr h="203200">
                    <a:tc>
                      <a:txBody>
                        <a:bodyPr/>
                        <a:lstStyle/>
                        <a:p>
                          <a:pPr algn="l" fontAlgn="b"/>
                          <a:r>
                            <a:rPr lang="pt-BR" sz="1200" b="0" i="0" u="none" strike="noStrike">
                              <a:solidFill>
                                <a:srgbClr val="000000"/>
                              </a:solidFill>
                              <a:effectLst/>
                              <a:latin typeface="Calibri" panose="020F0502020204030204" pitchFamily="34" charset="0"/>
                            </a:rPr>
                            <a:t>0.29555203</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0.45932322</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0.80047663</a:t>
                          </a:r>
                        </a:p>
                      </a:txBody>
                      <a:tcPr marL="9525" marR="9525" marT="9525" marB="0" anchor="b">
                        <a:lnL>
                          <a:noFill/>
                        </a:lnL>
                        <a:lnR>
                          <a:noFill/>
                        </a:lnR>
                        <a:lnT>
                          <a:noFill/>
                        </a:lnT>
                        <a:lnB>
                          <a:noFill/>
                        </a:lnB>
                      </a:tcPr>
                    </a:tc>
                    <a:extLst>
                      <a:ext uri="{0D108BD9-81ED-4DB2-BD59-A6C34878D82A}">
                        <a16:rowId xmlns:a16="http://schemas.microsoft.com/office/drawing/2014/main" val="3608146904"/>
                      </a:ext>
                    </a:extLst>
                  </a:tr>
                  <a:tr h="203200">
                    <a:tc>
                      <a:txBody>
                        <a:bodyPr/>
                        <a:lstStyle/>
                        <a:p>
                          <a:pPr algn="l" fontAlgn="b"/>
                          <a:r>
                            <a:rPr lang="pt-BR" sz="1200" b="0" i="0" u="none" strike="noStrike">
                              <a:solidFill>
                                <a:srgbClr val="000000"/>
                              </a:solidFill>
                              <a:effectLst/>
                              <a:latin typeface="Calibri" panose="020F0502020204030204" pitchFamily="34" charset="0"/>
                            </a:rPr>
                            <a:t>0.81252994</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0.99133466</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0.56543731</a:t>
                          </a:r>
                        </a:p>
                      </a:txBody>
                      <a:tcPr marL="9525" marR="9525" marT="9525" marB="0" anchor="b">
                        <a:lnL>
                          <a:noFill/>
                        </a:lnL>
                        <a:lnR>
                          <a:noFill/>
                        </a:lnR>
                        <a:lnT>
                          <a:noFill/>
                        </a:lnT>
                        <a:lnB>
                          <a:noFill/>
                        </a:lnB>
                      </a:tcPr>
                    </a:tc>
                    <a:extLst>
                      <a:ext uri="{0D108BD9-81ED-4DB2-BD59-A6C34878D82A}">
                        <a16:rowId xmlns:a16="http://schemas.microsoft.com/office/drawing/2014/main" val="4162952118"/>
                      </a:ext>
                    </a:extLst>
                  </a:tr>
                  <a:tr h="203200">
                    <a:tc>
                      <a:txBody>
                        <a:bodyPr/>
                        <a:lstStyle/>
                        <a:p>
                          <a:pPr algn="l" fontAlgn="b"/>
                          <a:r>
                            <a:rPr lang="pt-BR" sz="1200" b="0" i="0" u="none" strike="noStrike">
                              <a:solidFill>
                                <a:srgbClr val="000000"/>
                              </a:solidFill>
                              <a:effectLst/>
                              <a:latin typeface="Calibri" panose="020F0502020204030204" pitchFamily="34" charset="0"/>
                            </a:rPr>
                            <a:t>0.52845671</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0.00274382</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0.86125031</a:t>
                          </a:r>
                        </a:p>
                      </a:txBody>
                      <a:tcPr marL="9525" marR="9525" marT="9525" marB="0" anchor="b">
                        <a:lnL>
                          <a:noFill/>
                        </a:lnL>
                        <a:lnR>
                          <a:noFill/>
                        </a:lnR>
                        <a:lnT>
                          <a:noFill/>
                        </a:lnT>
                        <a:lnB>
                          <a:noFill/>
                        </a:lnB>
                      </a:tcPr>
                    </a:tc>
                    <a:extLst>
                      <a:ext uri="{0D108BD9-81ED-4DB2-BD59-A6C34878D82A}">
                        <a16:rowId xmlns:a16="http://schemas.microsoft.com/office/drawing/2014/main" val="3600853872"/>
                      </a:ext>
                    </a:extLst>
                  </a:tr>
                  <a:tr h="203200">
                    <a:tc>
                      <a:txBody>
                        <a:bodyPr/>
                        <a:lstStyle/>
                        <a:p>
                          <a:pPr algn="l" fontAlgn="b"/>
                          <a:r>
                            <a:rPr lang="pt-BR" sz="1200" b="0" i="0" u="none" strike="noStrike">
                              <a:solidFill>
                                <a:srgbClr val="000000"/>
                              </a:solidFill>
                              <a:effectLst/>
                              <a:latin typeface="Calibri" panose="020F0502020204030204" pitchFamily="34" charset="0"/>
                            </a:rPr>
                            <a:t>0.04984305</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0.84013123</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0.55455449</a:t>
                          </a:r>
                        </a:p>
                      </a:txBody>
                      <a:tcPr marL="9525" marR="9525" marT="9525" marB="0" anchor="b">
                        <a:lnL>
                          <a:noFill/>
                        </a:lnL>
                        <a:lnR>
                          <a:noFill/>
                        </a:lnR>
                        <a:lnT>
                          <a:noFill/>
                        </a:lnT>
                        <a:lnB>
                          <a:noFill/>
                        </a:lnB>
                      </a:tcPr>
                    </a:tc>
                    <a:extLst>
                      <a:ext uri="{0D108BD9-81ED-4DB2-BD59-A6C34878D82A}">
                        <a16:rowId xmlns:a16="http://schemas.microsoft.com/office/drawing/2014/main" val="3247700689"/>
                      </a:ext>
                    </a:extLst>
                  </a:tr>
                  <a:tr h="203200">
                    <a:tc>
                      <a:txBody>
                        <a:bodyPr/>
                        <a:lstStyle/>
                        <a:p>
                          <a:pPr algn="l" fontAlgn="b"/>
                          <a:r>
                            <a:rPr lang="pt-BR" sz="1200" b="0" i="0" u="none" strike="noStrike">
                              <a:solidFill>
                                <a:srgbClr val="000000"/>
                              </a:solidFill>
                              <a:effectLst/>
                              <a:latin typeface="Calibri" panose="020F0502020204030204" pitchFamily="34" charset="0"/>
                            </a:rPr>
                            <a:t>0.53852653</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0.72682096</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0.46190324</a:t>
                          </a:r>
                        </a:p>
                      </a:txBody>
                      <a:tcPr marL="9525" marR="9525" marT="9525" marB="0" anchor="b">
                        <a:lnL>
                          <a:noFill/>
                        </a:lnL>
                        <a:lnR>
                          <a:noFill/>
                        </a:lnR>
                        <a:lnT>
                          <a:noFill/>
                        </a:lnT>
                        <a:lnB>
                          <a:noFill/>
                        </a:lnB>
                      </a:tcPr>
                    </a:tc>
                    <a:extLst>
                      <a:ext uri="{0D108BD9-81ED-4DB2-BD59-A6C34878D82A}">
                        <a16:rowId xmlns:a16="http://schemas.microsoft.com/office/drawing/2014/main" val="4116444345"/>
                      </a:ext>
                    </a:extLst>
                  </a:tr>
                  <a:tr h="203200">
                    <a:tc>
                      <a:txBody>
                        <a:bodyPr/>
                        <a:lstStyle/>
                        <a:p>
                          <a:pPr algn="l" fontAlgn="b"/>
                          <a:r>
                            <a:rPr lang="pt-BR" sz="1200" b="0" i="0" u="none" strike="noStrike">
                              <a:solidFill>
                                <a:srgbClr val="000000"/>
                              </a:solidFill>
                              <a:effectLst/>
                              <a:latin typeface="Calibri" panose="020F0502020204030204" pitchFamily="34" charset="0"/>
                            </a:rPr>
                            <a:t>0.26680332</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0.00282056</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0.59421481</a:t>
                          </a:r>
                        </a:p>
                      </a:txBody>
                      <a:tcPr marL="9525" marR="9525" marT="9525" marB="0" anchor="b">
                        <a:lnL>
                          <a:noFill/>
                        </a:lnL>
                        <a:lnR>
                          <a:noFill/>
                        </a:lnR>
                        <a:lnT>
                          <a:noFill/>
                        </a:lnT>
                        <a:lnB>
                          <a:noFill/>
                        </a:lnB>
                      </a:tcPr>
                    </a:tc>
                    <a:extLst>
                      <a:ext uri="{0D108BD9-81ED-4DB2-BD59-A6C34878D82A}">
                        <a16:rowId xmlns:a16="http://schemas.microsoft.com/office/drawing/2014/main" val="3163401298"/>
                      </a:ext>
                    </a:extLst>
                  </a:tr>
                  <a:tr h="203200">
                    <a:tc>
                      <a:txBody>
                        <a:bodyPr/>
                        <a:lstStyle/>
                        <a:p>
                          <a:pPr algn="l" fontAlgn="b"/>
                          <a:r>
                            <a:rPr lang="pt-BR" sz="1200" b="0" i="0" u="none" strike="noStrike">
                              <a:solidFill>
                                <a:srgbClr val="000000"/>
                              </a:solidFill>
                              <a:effectLst/>
                              <a:latin typeface="Calibri" panose="020F0502020204030204" pitchFamily="34" charset="0"/>
                            </a:rPr>
                            <a:t>0.04892979</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0.8608729</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0.31431647</a:t>
                          </a:r>
                        </a:p>
                      </a:txBody>
                      <a:tcPr marL="9525" marR="9525" marT="9525" marB="0" anchor="b">
                        <a:lnL>
                          <a:noFill/>
                        </a:lnL>
                        <a:lnR>
                          <a:noFill/>
                        </a:lnR>
                        <a:lnT>
                          <a:noFill/>
                        </a:lnT>
                        <a:lnB>
                          <a:noFill/>
                        </a:lnB>
                      </a:tcPr>
                    </a:tc>
                    <a:extLst>
                      <a:ext uri="{0D108BD9-81ED-4DB2-BD59-A6C34878D82A}">
                        <a16:rowId xmlns:a16="http://schemas.microsoft.com/office/drawing/2014/main" val="1215083747"/>
                      </a:ext>
                    </a:extLst>
                  </a:tr>
                  <a:tr h="203200">
                    <a:tc>
                      <a:txBody>
                        <a:bodyPr/>
                        <a:lstStyle/>
                        <a:p>
                          <a:pPr algn="l" fontAlgn="b"/>
                          <a:r>
                            <a:rPr lang="pt-BR" sz="1200" b="0" i="0" u="none" strike="noStrike">
                              <a:solidFill>
                                <a:srgbClr val="000000"/>
                              </a:solidFill>
                              <a:effectLst/>
                              <a:latin typeface="Calibri" panose="020F0502020204030204" pitchFamily="34" charset="0"/>
                            </a:rPr>
                            <a:t>0.25271812</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0.56513284</a:t>
                          </a:r>
                        </a:p>
                      </a:txBody>
                      <a:tcPr marL="9525" marR="9525" marT="9525" marB="0" anchor="b">
                        <a:lnL>
                          <a:noFill/>
                        </a:lnL>
                        <a:lnR>
                          <a:noFill/>
                        </a:lnR>
                        <a:lnT>
                          <a:noFill/>
                        </a:lnT>
                        <a:lnB>
                          <a:noFill/>
                        </a:lnB>
                      </a:tcPr>
                    </a:tc>
                    <a:tc>
                      <a:txBody>
                        <a:bodyPr/>
                        <a:lstStyle/>
                        <a:p>
                          <a:pPr algn="l" fontAlgn="b"/>
                          <a:r>
                            <a:rPr lang="pt-BR" sz="1200" b="0" i="0" u="none" strike="noStrike">
                              <a:solidFill>
                                <a:srgbClr val="000000"/>
                              </a:solidFill>
                              <a:effectLst/>
                              <a:latin typeface="Calibri" panose="020F0502020204030204" pitchFamily="34" charset="0"/>
                            </a:rPr>
                            <a:t>0.76508887</a:t>
                          </a:r>
                        </a:p>
                      </a:txBody>
                      <a:tcPr marL="9525" marR="9525" marT="9525" marB="0" anchor="b">
                        <a:lnL>
                          <a:noFill/>
                        </a:lnL>
                        <a:lnR>
                          <a:noFill/>
                        </a:lnR>
                        <a:lnT>
                          <a:noFill/>
                        </a:lnT>
                        <a:lnB>
                          <a:noFill/>
                        </a:lnB>
                      </a:tcPr>
                    </a:tc>
                    <a:extLst>
                      <a:ext uri="{0D108BD9-81ED-4DB2-BD59-A6C34878D82A}">
                        <a16:rowId xmlns:a16="http://schemas.microsoft.com/office/drawing/2014/main" val="2309905975"/>
                      </a:ext>
                    </a:extLst>
                  </a:tr>
                  <a:tr h="203200">
                    <a:tc>
                      <a:txBody>
                        <a:bodyPr/>
                        <a:lstStyle/>
                        <a:p>
                          <a:pPr algn="l" fontAlgn="b"/>
                          <a:r>
                            <a:rPr lang="pt-BR" sz="1200" b="0" i="0" u="none" strike="noStrike">
                              <a:solidFill>
                                <a:srgbClr val="000000"/>
                              </a:solidFill>
                              <a:effectLst/>
                              <a:latin typeface="Calibri" panose="020F0502020204030204" pitchFamily="34" charset="0"/>
                            </a:rPr>
                            <a:t>0.3218888</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pt-BR" sz="1200" b="0" i="0" u="none" strike="noStrike">
                              <a:solidFill>
                                <a:srgbClr val="000000"/>
                              </a:solidFill>
                              <a:effectLst/>
                              <a:latin typeface="Calibri" panose="020F0502020204030204" pitchFamily="34" charset="0"/>
                            </a:rPr>
                            <a:t>0.62853529</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pt-BR" sz="1200" b="0" i="0" u="none" strike="noStrike" dirty="0">
                              <a:solidFill>
                                <a:srgbClr val="000000"/>
                              </a:solidFill>
                              <a:effectLst/>
                              <a:latin typeface="Calibri" panose="020F0502020204030204" pitchFamily="34" charset="0"/>
                            </a:rPr>
                            <a:t>0.94219539</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7170287"/>
                      </a:ext>
                    </a:extLst>
                  </a:tr>
                  <a:tr h="203200">
                    <a:tc gridSpan="3">
                      <a:txBody>
                        <a:bodyPr/>
                        <a:lstStyle/>
                        <a:p>
                          <a:endParaRPr lang="pt-B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blipFill>
                          <a:blip r:embed="rId4"/>
                          <a:stretch>
                            <a:fillRect t="-1618750" r="510" b="-43750"/>
                          </a:stretch>
                        </a:blipFill>
                      </a:tcPr>
                    </a:tc>
                    <a:tc hMerge="1">
                      <a:txBody>
                        <a:bodyPr/>
                        <a:lstStyle/>
                        <a:p>
                          <a:pPr algn="l" fontAlgn="b"/>
                          <a:endParaRPr lang="pt-BR"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pPr algn="l" fontAlgn="b"/>
                          <a:endParaRPr lang="pt-BR" sz="12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052808873"/>
                      </a:ext>
                    </a:extLst>
                  </a:tr>
                </a:tbl>
              </a:graphicData>
            </a:graphic>
          </p:graphicFrame>
        </mc:Fallback>
      </mc:AlternateContent>
    </p:spTree>
    <p:extLst>
      <p:ext uri="{BB962C8B-B14F-4D97-AF65-F5344CB8AC3E}">
        <p14:creationId xmlns:p14="http://schemas.microsoft.com/office/powerpoint/2010/main" val="15235578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3">
            <a:extLst>
              <a:ext uri="{FF2B5EF4-FFF2-40B4-BE49-F238E27FC236}">
                <a16:creationId xmlns:a16="http://schemas.microsoft.com/office/drawing/2014/main" id="{5CEFA909-854A-C44B-BD74-17D4F0981466}"/>
              </a:ext>
            </a:extLst>
          </p:cNvPr>
          <p:cNvSpPr txBox="1">
            <a:spLocks/>
          </p:cNvSpPr>
          <p:nvPr/>
        </p:nvSpPr>
        <p:spPr bwMode="auto">
          <a:xfrm>
            <a:off x="457200" y="1412776"/>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fontAlgn="base">
              <a:spcBef>
                <a:spcPct val="20000"/>
              </a:spcBef>
              <a:spcAft>
                <a:spcPct val="0"/>
              </a:spcAft>
              <a:buFont typeface="Arial" charset="0"/>
              <a:buChar char="•"/>
              <a:defRPr sz="3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a:solidFill>
                  <a:schemeClr val="tx1"/>
                </a:solidFill>
                <a:latin typeface="+mn-lt"/>
              </a:defRPr>
            </a:lvl2pPr>
            <a:lvl3pPr marL="1143000" indent="-228600" algn="l" rtl="0" fontAlgn="base">
              <a:spcBef>
                <a:spcPct val="20000"/>
              </a:spcBef>
              <a:spcAft>
                <a:spcPct val="0"/>
              </a:spcAft>
              <a:buFont typeface="Arial" charset="0"/>
              <a:buChar char="•"/>
              <a:defRPr sz="2400">
                <a:solidFill>
                  <a:schemeClr val="tx1"/>
                </a:solidFill>
                <a:latin typeface="+mn-lt"/>
              </a:defRPr>
            </a:lvl3pPr>
            <a:lvl4pPr marL="1600200" indent="-228600" algn="l" rtl="0" fontAlgn="base">
              <a:spcBef>
                <a:spcPct val="20000"/>
              </a:spcBef>
              <a:spcAft>
                <a:spcPct val="0"/>
              </a:spcAft>
              <a:buFont typeface="Arial" charset="0"/>
              <a:buChar char="–"/>
              <a:defRPr sz="2000">
                <a:solidFill>
                  <a:schemeClr val="tx1"/>
                </a:solidFill>
                <a:latin typeface="+mn-lt"/>
              </a:defRPr>
            </a:lvl4pPr>
            <a:lvl5pPr marL="2057400" indent="-228600" algn="l" rtl="0" fontAlgn="base">
              <a:spcBef>
                <a:spcPct val="20000"/>
              </a:spcBef>
              <a:spcAft>
                <a:spcPct val="0"/>
              </a:spcAft>
              <a:buFont typeface="Arial" charset="0"/>
              <a:buChar char="»"/>
              <a:defRPr sz="2000">
                <a:solidFill>
                  <a:schemeClr val="tx1"/>
                </a:solidFill>
                <a:latin typeface="+mn-lt"/>
              </a:defRPr>
            </a:lvl5pPr>
            <a:lvl6pPr marL="2514600" indent="-228600" algn="l" rtl="0" fontAlgn="base">
              <a:spcBef>
                <a:spcPct val="20000"/>
              </a:spcBef>
              <a:spcAft>
                <a:spcPct val="0"/>
              </a:spcAft>
              <a:buFont typeface="Arial" charset="0"/>
              <a:buChar char="»"/>
              <a:defRPr sz="2000">
                <a:solidFill>
                  <a:schemeClr val="tx1"/>
                </a:solidFill>
                <a:latin typeface="+mn-lt"/>
              </a:defRPr>
            </a:lvl6pPr>
            <a:lvl7pPr marL="2971800" indent="-228600" algn="l" rtl="0" fontAlgn="base">
              <a:spcBef>
                <a:spcPct val="20000"/>
              </a:spcBef>
              <a:spcAft>
                <a:spcPct val="0"/>
              </a:spcAft>
              <a:buFont typeface="Arial" charset="0"/>
              <a:buChar char="»"/>
              <a:defRPr sz="2000">
                <a:solidFill>
                  <a:schemeClr val="tx1"/>
                </a:solidFill>
                <a:latin typeface="+mn-lt"/>
              </a:defRPr>
            </a:lvl7pPr>
            <a:lvl8pPr marL="3429000" indent="-228600" algn="l" rtl="0" fontAlgn="base">
              <a:spcBef>
                <a:spcPct val="20000"/>
              </a:spcBef>
              <a:spcAft>
                <a:spcPct val="0"/>
              </a:spcAft>
              <a:buFont typeface="Arial" charset="0"/>
              <a:buChar char="»"/>
              <a:defRPr sz="2000">
                <a:solidFill>
                  <a:schemeClr val="tx1"/>
                </a:solidFill>
                <a:latin typeface="+mn-lt"/>
              </a:defRPr>
            </a:lvl8pPr>
            <a:lvl9pPr marL="3886200" indent="-228600" algn="l" rtl="0" fontAlgn="base">
              <a:spcBef>
                <a:spcPct val="20000"/>
              </a:spcBef>
              <a:spcAft>
                <a:spcPct val="0"/>
              </a:spcAft>
              <a:buFont typeface="Arial" charset="0"/>
              <a:buChar char="»"/>
              <a:defRPr sz="2000">
                <a:solidFill>
                  <a:schemeClr val="tx1"/>
                </a:solidFill>
                <a:latin typeface="+mn-lt"/>
              </a:defRPr>
            </a:lvl9pPr>
          </a:lstStyle>
          <a:p>
            <a:r>
              <a:rPr lang="pt-BR" sz="2400" i="1" kern="1200" dirty="0">
                <a:solidFill>
                  <a:srgbClr val="000000"/>
                </a:solidFill>
                <a:latin typeface="Calibri" panose="020F0502020204030204" pitchFamily="34" charset="0"/>
              </a:rPr>
              <a:t>Design</a:t>
            </a:r>
            <a:r>
              <a:rPr lang="pt-BR" sz="2400" kern="1200" dirty="0">
                <a:solidFill>
                  <a:srgbClr val="000000"/>
                </a:solidFill>
                <a:latin typeface="Calibri" panose="020F0502020204030204" pitchFamily="34" charset="0"/>
              </a:rPr>
              <a:t> do Experimento</a:t>
            </a:r>
          </a:p>
          <a:p>
            <a:pPr lvl="1"/>
            <a:r>
              <a:rPr lang="pt-BR" sz="2000" dirty="0">
                <a:solidFill>
                  <a:srgbClr val="000000"/>
                </a:solidFill>
                <a:latin typeface="Calibri" panose="020F0502020204030204" pitchFamily="34" charset="0"/>
              </a:rPr>
              <a:t>1 fator </a:t>
            </a:r>
            <a:r>
              <a:rPr lang="pt-BR" sz="2000" dirty="0" err="1">
                <a:solidFill>
                  <a:srgbClr val="000000"/>
                </a:solidFill>
                <a:latin typeface="Calibri" panose="020F0502020204030204" pitchFamily="34" charset="0"/>
              </a:rPr>
              <a:t>X</a:t>
            </a:r>
            <a:r>
              <a:rPr lang="pt-BR" sz="2000" dirty="0">
                <a:solidFill>
                  <a:srgbClr val="000000"/>
                </a:solidFill>
                <a:latin typeface="Calibri" panose="020F0502020204030204" pitchFamily="34" charset="0"/>
              </a:rPr>
              <a:t> 2 tratamentos</a:t>
            </a:r>
          </a:p>
          <a:p>
            <a:pPr lvl="2"/>
            <a:r>
              <a:rPr lang="pt-BR" sz="1600" dirty="0">
                <a:solidFill>
                  <a:srgbClr val="000000"/>
                </a:solidFill>
                <a:latin typeface="Calibri" panose="020F0502020204030204" pitchFamily="34" charset="0"/>
              </a:rPr>
              <a:t>Fator: Qualidade Sistêmica percebida pelo </a:t>
            </a:r>
            <a:r>
              <a:rPr lang="pt-BR" sz="1600" dirty="0" err="1">
                <a:solidFill>
                  <a:srgbClr val="000000"/>
                </a:solidFill>
                <a:latin typeface="Calibri" panose="020F0502020204030204" pitchFamily="34" charset="0"/>
              </a:rPr>
              <a:t>surrogate</a:t>
            </a:r>
            <a:r>
              <a:rPr lang="pt-BR" sz="1600" dirty="0">
                <a:solidFill>
                  <a:srgbClr val="000000"/>
                </a:solidFill>
                <a:latin typeface="Calibri" panose="020F0502020204030204" pitchFamily="34" charset="0"/>
              </a:rPr>
              <a:t> da configuração de qualidade</a:t>
            </a:r>
          </a:p>
          <a:p>
            <a:pPr marL="914400" lvl="2" indent="0">
              <a:buNone/>
            </a:pPr>
            <a:endParaRPr lang="pt-BR" sz="1600" dirty="0">
              <a:solidFill>
                <a:srgbClr val="000000"/>
              </a:solidFill>
              <a:latin typeface="Calibri" panose="020F0502020204030204" pitchFamily="34" charset="0"/>
            </a:endParaRPr>
          </a:p>
          <a:p>
            <a:pPr lvl="2"/>
            <a:r>
              <a:rPr lang="pt-BR" sz="1600" dirty="0">
                <a:solidFill>
                  <a:srgbClr val="000000"/>
                </a:solidFill>
                <a:latin typeface="Calibri" panose="020F0502020204030204" pitchFamily="34" charset="0"/>
              </a:rPr>
              <a:t>Tratamentos:  </a:t>
            </a:r>
          </a:p>
          <a:p>
            <a:pPr lvl="3"/>
            <a:r>
              <a:rPr lang="pt-BR" sz="1600" dirty="0">
                <a:solidFill>
                  <a:srgbClr val="000000"/>
                </a:solidFill>
                <a:latin typeface="Calibri" panose="020F0502020204030204" pitchFamily="34" charset="0"/>
              </a:rPr>
              <a:t>Versão de Produto </a:t>
            </a:r>
            <a:r>
              <a:rPr lang="pt-BR" sz="1600" i="1" dirty="0">
                <a:solidFill>
                  <a:srgbClr val="000000"/>
                </a:solidFill>
                <a:latin typeface="Calibri" panose="020F0502020204030204" pitchFamily="34" charset="0"/>
              </a:rPr>
              <a:t>A </a:t>
            </a:r>
          </a:p>
          <a:p>
            <a:pPr lvl="3"/>
            <a:r>
              <a:rPr lang="pt-BR" sz="1600" dirty="0">
                <a:solidFill>
                  <a:srgbClr val="000000"/>
                </a:solidFill>
                <a:latin typeface="Calibri" panose="020F0502020204030204" pitchFamily="34" charset="0"/>
              </a:rPr>
              <a:t>Versão de Produto </a:t>
            </a:r>
            <a:r>
              <a:rPr lang="pt-BR" sz="1600" i="1" dirty="0" err="1">
                <a:solidFill>
                  <a:srgbClr val="000000"/>
                </a:solidFill>
                <a:latin typeface="Calibri" panose="020F0502020204030204" pitchFamily="34" charset="0"/>
              </a:rPr>
              <a:t>B</a:t>
            </a:r>
            <a:endParaRPr lang="pt-BR" sz="1600" i="1" dirty="0">
              <a:solidFill>
                <a:srgbClr val="000000"/>
              </a:solidFill>
              <a:latin typeface="Calibri" panose="020F0502020204030204" pitchFamily="34" charset="0"/>
            </a:endParaRPr>
          </a:p>
          <a:p>
            <a:pPr lvl="3"/>
            <a:endParaRPr lang="pt-BR" sz="1600" i="1" dirty="0">
              <a:solidFill>
                <a:srgbClr val="000000"/>
              </a:solidFill>
              <a:latin typeface="Calibri" panose="020F0502020204030204" pitchFamily="34" charset="0"/>
            </a:endParaRPr>
          </a:p>
          <a:p>
            <a:r>
              <a:rPr lang="pt-BR" sz="2400" dirty="0">
                <a:solidFill>
                  <a:srgbClr val="000000"/>
                </a:solidFill>
                <a:latin typeface="Calibri" panose="020F0502020204030204" pitchFamily="34" charset="0"/>
              </a:rPr>
              <a:t>Formulação das Hipóteses</a:t>
            </a:r>
          </a:p>
          <a:p>
            <a:pPr marL="2509838" lvl="1" indent="0">
              <a:buNone/>
            </a:pPr>
            <a:r>
              <a:rPr lang="pt-BR" sz="2400" b="1" i="1" dirty="0"/>
              <a:t>H</a:t>
            </a:r>
            <a:r>
              <a:rPr lang="pt-BR" sz="2400" b="1" baseline="-25000" dirty="0"/>
              <a:t>0 </a:t>
            </a:r>
            <a:r>
              <a:rPr lang="pt-BR" sz="2400" dirty="0"/>
              <a:t>:             = </a:t>
            </a:r>
            <a:endParaRPr lang="pt-BR" sz="2400" i="1" baseline="-25000" dirty="0"/>
          </a:p>
          <a:p>
            <a:pPr marL="2509838" lvl="1" indent="0">
              <a:buNone/>
            </a:pPr>
            <a:r>
              <a:rPr lang="pt-BR" sz="2400" b="1" i="1" dirty="0"/>
              <a:t>H</a:t>
            </a:r>
            <a:r>
              <a:rPr lang="pt-BR" sz="2400" b="1" baseline="-25000" dirty="0"/>
              <a:t>1 </a:t>
            </a:r>
            <a:r>
              <a:rPr lang="pt-BR" sz="2400" dirty="0"/>
              <a:t>:             &gt;</a:t>
            </a:r>
          </a:p>
          <a:p>
            <a:pPr marL="0" indent="0">
              <a:buNone/>
            </a:pPr>
            <a:endParaRPr lang="pt-BR" sz="2400" dirty="0">
              <a:solidFill>
                <a:srgbClr val="000000"/>
              </a:solidFill>
              <a:latin typeface="Calibri" panose="020F0502020204030204" pitchFamily="34" charset="0"/>
            </a:endParaRPr>
          </a:p>
          <a:p>
            <a:pPr marL="0" indent="0">
              <a:buFont typeface="Arial" charset="0"/>
              <a:buNone/>
            </a:pPr>
            <a:endParaRPr lang="pt-BR" sz="2400" kern="1200" dirty="0">
              <a:solidFill>
                <a:srgbClr val="000000"/>
              </a:solidFill>
              <a:latin typeface="Calibri" panose="020F0502020204030204" pitchFamily="34" charset="0"/>
            </a:endParaRPr>
          </a:p>
        </p:txBody>
      </p:sp>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mc:AlternateContent xmlns:mc="http://schemas.openxmlformats.org/markup-compatibility/2006" xmlns:a14="http://schemas.microsoft.com/office/drawing/2010/main">
        <mc:Choice Requires="a14">
          <p:sp>
            <p:nvSpPr>
              <p:cNvPr id="2" name="Retângulo 1">
                <a:extLst>
                  <a:ext uri="{FF2B5EF4-FFF2-40B4-BE49-F238E27FC236}">
                    <a16:creationId xmlns:a16="http://schemas.microsoft.com/office/drawing/2014/main" id="{EEBF8203-83ED-4B4C-A5AC-25DB58E67792}"/>
                  </a:ext>
                </a:extLst>
              </p:cNvPr>
              <p:cNvSpPr/>
              <p:nvPr/>
            </p:nvSpPr>
            <p:spPr>
              <a:xfrm>
                <a:off x="4091328" y="2540944"/>
                <a:ext cx="785023"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1600" i="1">
                              <a:latin typeface="Cambria Math" panose="02040503050406030204" pitchFamily="18" charset="0"/>
                            </a:rPr>
                          </m:ctrlPr>
                        </m:sSubPr>
                        <m:e>
                          <m:r>
                            <a:rPr lang="pt-BR" sz="1600" b="0" i="1">
                              <a:latin typeface="Cambria Math" panose="02040503050406030204" pitchFamily="18" charset="0"/>
                            </a:rPr>
                            <m:t>𝑆</m:t>
                          </m:r>
                          <m:r>
                            <m:rPr>
                              <m:sty m:val="p"/>
                            </m:rPr>
                            <a:rPr lang="pt-BR" sz="1600" b="0" i="0">
                              <a:latin typeface="Cambria Math" panose="02040503050406030204" pitchFamily="18" charset="0"/>
                            </a:rPr>
                            <m:t>PQC</m:t>
                          </m:r>
                        </m:e>
                        <m:sub>
                          <m:r>
                            <a:rPr lang="pt-BR" sz="1600" b="0" i="1">
                              <a:latin typeface="Cambria Math" panose="02040503050406030204" pitchFamily="18" charset="0"/>
                            </a:rPr>
                            <m:t>𝑖</m:t>
                          </m:r>
                        </m:sub>
                      </m:sSub>
                    </m:oMath>
                  </m:oMathPara>
                </a14:m>
                <a:endParaRPr lang="pt-BR" sz="1600" dirty="0"/>
              </a:p>
            </p:txBody>
          </p:sp>
        </mc:Choice>
        <mc:Fallback xmlns="">
          <p:sp>
            <p:nvSpPr>
              <p:cNvPr id="2" name="Retângulo 1">
                <a:extLst>
                  <a:ext uri="{FF2B5EF4-FFF2-40B4-BE49-F238E27FC236}">
                    <a16:creationId xmlns:a16="http://schemas.microsoft.com/office/drawing/2014/main" id="{EEBF8203-83ED-4B4C-A5AC-25DB58E67792}"/>
                  </a:ext>
                </a:extLst>
              </p:cNvPr>
              <p:cNvSpPr>
                <a:spLocks noRot="1" noChangeAspect="1" noMove="1" noResize="1" noEditPoints="1" noAdjustHandles="1" noChangeArrowheads="1" noChangeShapeType="1" noTextEdit="1"/>
              </p:cNvSpPr>
              <p:nvPr/>
            </p:nvSpPr>
            <p:spPr>
              <a:xfrm>
                <a:off x="4091328" y="2540944"/>
                <a:ext cx="785023" cy="338554"/>
              </a:xfrm>
              <a:prstGeom prst="rect">
                <a:avLst/>
              </a:prstGeom>
              <a:blipFill>
                <a:blip r:embed="rId3"/>
                <a:stretch>
                  <a:fillRect b="-7143"/>
                </a:stretch>
              </a:blipFill>
            </p:spPr>
            <p:txBody>
              <a:bodyPr/>
              <a:lstStyle/>
              <a:p>
                <a:r>
                  <a:rPr lang="pt-BR">
                    <a:noFill/>
                  </a:rPr>
                  <a:t> </a:t>
                </a:r>
              </a:p>
            </p:txBody>
          </p:sp>
        </mc:Fallback>
      </mc:AlternateContent>
      <p:sp>
        <p:nvSpPr>
          <p:cNvPr id="10" name="Text Placeholder 1">
            <a:extLst>
              <a:ext uri="{FF2B5EF4-FFF2-40B4-BE49-F238E27FC236}">
                <a16:creationId xmlns:a16="http://schemas.microsoft.com/office/drawing/2014/main" id="{14E19ED8-B069-1B4D-8077-B0B258BC5CFC}"/>
              </a:ext>
            </a:extLst>
          </p:cNvPr>
          <p:cNvSpPr txBox="1">
            <a:spLocks/>
          </p:cNvSpPr>
          <p:nvPr/>
        </p:nvSpPr>
        <p:spPr>
          <a:xfrm>
            <a:off x="-36512" y="4282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a:solidFill>
                  <a:schemeClr val="accent2"/>
                </a:solidFill>
              </a:rPr>
              <a:t>Dados do Parasite (</a:t>
            </a:r>
            <a:r>
              <a:rPr lang="en-US" altLang="ko-KR" sz="4000" dirty="0" err="1">
                <a:solidFill>
                  <a:schemeClr val="accent2"/>
                </a:solidFill>
              </a:rPr>
              <a:t>simulados</a:t>
            </a:r>
            <a:r>
              <a:rPr lang="en-US" altLang="ko-KR" sz="4000" dirty="0">
                <a:solidFill>
                  <a:schemeClr val="accent2"/>
                </a:solidFill>
              </a:rPr>
              <a:t>)</a:t>
            </a:r>
          </a:p>
        </p:txBody>
      </p:sp>
      <p:sp>
        <p:nvSpPr>
          <p:cNvPr id="12" name="Text Placeholder 2">
            <a:extLst>
              <a:ext uri="{FF2B5EF4-FFF2-40B4-BE49-F238E27FC236}">
                <a16:creationId xmlns:a16="http://schemas.microsoft.com/office/drawing/2014/main" id="{63E2E4C3-C6D5-414A-9B8C-344463071417}"/>
              </a:ext>
            </a:extLst>
          </p:cNvPr>
          <p:cNvSpPr txBox="1">
            <a:spLocks/>
          </p:cNvSpPr>
          <p:nvPr/>
        </p:nvSpPr>
        <p:spPr>
          <a:xfrm>
            <a:off x="-36512" y="10043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Qualidade</a:t>
            </a:r>
            <a:r>
              <a:rPr lang="en-US" altLang="ko-KR" sz="2000" dirty="0">
                <a:solidFill>
                  <a:srgbClr val="C0504D"/>
                </a:solidFill>
              </a:rPr>
              <a:t> </a:t>
            </a:r>
            <a:r>
              <a:rPr lang="en-US" altLang="ko-KR" sz="2000" dirty="0" err="1">
                <a:solidFill>
                  <a:srgbClr val="C0504D"/>
                </a:solidFill>
              </a:rPr>
              <a:t>em</a:t>
            </a:r>
            <a:r>
              <a:rPr lang="en-US" altLang="ko-KR" sz="2000" dirty="0">
                <a:solidFill>
                  <a:srgbClr val="C0504D"/>
                </a:solidFill>
              </a:rPr>
              <a:t> </a:t>
            </a:r>
            <a:r>
              <a:rPr lang="en-US" altLang="ko-KR" sz="2000" dirty="0" err="1">
                <a:solidFill>
                  <a:srgbClr val="C0504D"/>
                </a:solidFill>
              </a:rPr>
              <a:t>Uso</a:t>
            </a:r>
            <a:endParaRPr lang="en-US" altLang="ko-KR" sz="2000" dirty="0">
              <a:solidFill>
                <a:srgbClr val="C0504D"/>
              </a:solidFill>
            </a:endParaRPr>
          </a:p>
        </p:txBody>
      </p:sp>
      <mc:AlternateContent xmlns:mc="http://schemas.openxmlformats.org/markup-compatibility/2006" xmlns:a14="http://schemas.microsoft.com/office/drawing/2010/main">
        <mc:Choice Requires="a14">
          <p:sp>
            <p:nvSpPr>
              <p:cNvPr id="3" name="Retângulo 2">
                <a:extLst>
                  <a:ext uri="{FF2B5EF4-FFF2-40B4-BE49-F238E27FC236}">
                    <a16:creationId xmlns:a16="http://schemas.microsoft.com/office/drawing/2014/main" id="{7F5A72A6-2466-E24F-BEF8-929AFBA45063}"/>
                  </a:ext>
                </a:extLst>
              </p:cNvPr>
              <p:cNvSpPr/>
              <p:nvPr/>
            </p:nvSpPr>
            <p:spPr>
              <a:xfrm>
                <a:off x="4000373" y="3054350"/>
                <a:ext cx="966931"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pt-BR" sz="1400" i="1">
                              <a:latin typeface="Cambria Math" panose="02040503050406030204" pitchFamily="18" charset="0"/>
                            </a:rPr>
                          </m:ctrlPr>
                        </m:dPr>
                        <m:e>
                          <m:sSub>
                            <m:sSubPr>
                              <m:ctrlPr>
                                <a:rPr lang="pt-BR" sz="1400" i="1">
                                  <a:latin typeface="Cambria Math" panose="02040503050406030204" pitchFamily="18" charset="0"/>
                                </a:rPr>
                              </m:ctrlPr>
                            </m:sSubPr>
                            <m:e>
                              <m:r>
                                <m:rPr>
                                  <m:sty m:val="p"/>
                                </m:rPr>
                                <a:rPr lang="pt-BR" sz="1400">
                                  <a:latin typeface="Cambria Math" panose="02040503050406030204" pitchFamily="18" charset="0"/>
                                </a:rPr>
                                <m:t>S</m:t>
                              </m:r>
                              <m:r>
                                <m:rPr>
                                  <m:sty m:val="p"/>
                                </m:rPr>
                                <a:rPr lang="pt-BR" sz="1400" i="0">
                                  <a:latin typeface="Cambria Math" panose="02040503050406030204" pitchFamily="18" charset="0"/>
                                </a:rPr>
                                <m:t>PQC</m:t>
                              </m:r>
                            </m:e>
                            <m:sub>
                              <m:r>
                                <a:rPr lang="pt-BR" sz="1400" i="1">
                                  <a:latin typeface="Cambria Math" panose="02040503050406030204" pitchFamily="18" charset="0"/>
                                </a:rPr>
                                <m:t>𝑖</m:t>
                              </m:r>
                            </m:sub>
                          </m:sSub>
                          <m:r>
                            <a:rPr lang="pt-BR" sz="1400" i="0">
                              <a:latin typeface="Cambria Math" panose="02040503050406030204" pitchFamily="18" charset="0"/>
                            </a:rPr>
                            <m:t>(</m:t>
                          </m:r>
                          <m:r>
                            <a:rPr lang="pt-BR" sz="1400" i="1">
                              <a:latin typeface="Cambria Math" panose="02040503050406030204" pitchFamily="18" charset="0"/>
                            </a:rPr>
                            <m:t>𝐴</m:t>
                          </m:r>
                        </m:e>
                      </m:d>
                    </m:oMath>
                  </m:oMathPara>
                </a14:m>
                <a:endParaRPr lang="pt-BR" sz="1400" dirty="0"/>
              </a:p>
            </p:txBody>
          </p:sp>
        </mc:Choice>
        <mc:Fallback xmlns="">
          <p:sp>
            <p:nvSpPr>
              <p:cNvPr id="3" name="Retângulo 2">
                <a:extLst>
                  <a:ext uri="{FF2B5EF4-FFF2-40B4-BE49-F238E27FC236}">
                    <a16:creationId xmlns:a16="http://schemas.microsoft.com/office/drawing/2014/main" id="{7F5A72A6-2466-E24F-BEF8-929AFBA45063}"/>
                  </a:ext>
                </a:extLst>
              </p:cNvPr>
              <p:cNvSpPr>
                <a:spLocks noRot="1" noChangeAspect="1" noMove="1" noResize="1" noEditPoints="1" noAdjustHandles="1" noChangeArrowheads="1" noChangeShapeType="1" noTextEdit="1"/>
              </p:cNvSpPr>
              <p:nvPr/>
            </p:nvSpPr>
            <p:spPr>
              <a:xfrm>
                <a:off x="4000373" y="3054350"/>
                <a:ext cx="966931" cy="307777"/>
              </a:xfrm>
              <a:prstGeom prst="rect">
                <a:avLst/>
              </a:prstGeom>
              <a:blipFill>
                <a:blip r:embed="rId4"/>
                <a:stretch>
                  <a:fillRect t="-100000" r="-14286" b="-164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Retângulo 15">
                <a:extLst>
                  <a:ext uri="{FF2B5EF4-FFF2-40B4-BE49-F238E27FC236}">
                    <a16:creationId xmlns:a16="http://schemas.microsoft.com/office/drawing/2014/main" id="{96E6A104-D6B7-8C43-AE4D-C14F97E0C31C}"/>
                  </a:ext>
                </a:extLst>
              </p:cNvPr>
              <p:cNvSpPr/>
              <p:nvPr/>
            </p:nvSpPr>
            <p:spPr>
              <a:xfrm>
                <a:off x="4000372" y="3341985"/>
                <a:ext cx="966931"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pt-BR" sz="1400" i="1" smtClean="0">
                              <a:latin typeface="Cambria Math" panose="02040503050406030204" pitchFamily="18" charset="0"/>
                            </a:rPr>
                          </m:ctrlPr>
                        </m:dPr>
                        <m:e>
                          <m:sSub>
                            <m:sSubPr>
                              <m:ctrlPr>
                                <a:rPr lang="pt-BR" sz="1400" i="1">
                                  <a:latin typeface="Cambria Math" panose="02040503050406030204" pitchFamily="18" charset="0"/>
                                </a:rPr>
                              </m:ctrlPr>
                            </m:sSubPr>
                            <m:e>
                              <m:r>
                                <m:rPr>
                                  <m:sty m:val="p"/>
                                </m:rPr>
                                <a:rPr lang="pt-BR" sz="1400">
                                  <a:latin typeface="Cambria Math" panose="02040503050406030204" pitchFamily="18" charset="0"/>
                                </a:rPr>
                                <m:t>S</m:t>
                              </m:r>
                              <m:r>
                                <m:rPr>
                                  <m:sty m:val="p"/>
                                </m:rPr>
                                <a:rPr lang="pt-BR" sz="1400" i="0">
                                  <a:latin typeface="Cambria Math" panose="02040503050406030204" pitchFamily="18" charset="0"/>
                                </a:rPr>
                                <m:t>PQC</m:t>
                              </m:r>
                            </m:e>
                            <m:sub>
                              <m:r>
                                <a:rPr lang="pt-BR" sz="1400" i="1">
                                  <a:latin typeface="Cambria Math" panose="02040503050406030204" pitchFamily="18" charset="0"/>
                                </a:rPr>
                                <m:t>𝑖</m:t>
                              </m:r>
                            </m:sub>
                          </m:sSub>
                          <m:r>
                            <a:rPr lang="pt-BR" sz="1400" i="0">
                              <a:latin typeface="Cambria Math" panose="02040503050406030204" pitchFamily="18" charset="0"/>
                            </a:rPr>
                            <m:t>(</m:t>
                          </m:r>
                          <m:r>
                            <a:rPr lang="en-US" sz="1400" b="0" i="1" smtClean="0">
                              <a:latin typeface="Cambria Math" panose="02040503050406030204" pitchFamily="18" charset="0"/>
                            </a:rPr>
                            <m:t>𝐵</m:t>
                          </m:r>
                        </m:e>
                      </m:d>
                    </m:oMath>
                  </m:oMathPara>
                </a14:m>
                <a:endParaRPr lang="pt-BR" sz="1400" dirty="0"/>
              </a:p>
            </p:txBody>
          </p:sp>
        </mc:Choice>
        <mc:Fallback xmlns="">
          <p:sp>
            <p:nvSpPr>
              <p:cNvPr id="16" name="Retângulo 15">
                <a:extLst>
                  <a:ext uri="{FF2B5EF4-FFF2-40B4-BE49-F238E27FC236}">
                    <a16:creationId xmlns:a16="http://schemas.microsoft.com/office/drawing/2014/main" id="{96E6A104-D6B7-8C43-AE4D-C14F97E0C31C}"/>
                  </a:ext>
                </a:extLst>
              </p:cNvPr>
              <p:cNvSpPr>
                <a:spLocks noRot="1" noChangeAspect="1" noMove="1" noResize="1" noEditPoints="1" noAdjustHandles="1" noChangeArrowheads="1" noChangeShapeType="1" noTextEdit="1"/>
              </p:cNvSpPr>
              <p:nvPr/>
            </p:nvSpPr>
            <p:spPr>
              <a:xfrm>
                <a:off x="4000372" y="3341985"/>
                <a:ext cx="966931" cy="307777"/>
              </a:xfrm>
              <a:prstGeom prst="rect">
                <a:avLst/>
              </a:prstGeom>
              <a:blipFill>
                <a:blip r:embed="rId5"/>
                <a:stretch>
                  <a:fillRect t="-96000" r="-14286" b="-168000"/>
                </a:stretch>
              </a:blipFill>
            </p:spPr>
            <p:txBody>
              <a:bodyPr/>
              <a:lstStyle/>
              <a:p>
                <a:r>
                  <a:rPr lang="pt-BR">
                    <a:noFill/>
                  </a:rPr>
                  <a:t> </a:t>
                </a:r>
              </a:p>
            </p:txBody>
          </p:sp>
        </mc:Fallback>
      </mc:AlternateContent>
      <p:grpSp>
        <p:nvGrpSpPr>
          <p:cNvPr id="4" name="Agrupar 3">
            <a:extLst>
              <a:ext uri="{FF2B5EF4-FFF2-40B4-BE49-F238E27FC236}">
                <a16:creationId xmlns:a16="http://schemas.microsoft.com/office/drawing/2014/main" id="{AB153738-ACAF-2E4F-921E-2830A47BA375}"/>
              </a:ext>
            </a:extLst>
          </p:cNvPr>
          <p:cNvGrpSpPr/>
          <p:nvPr/>
        </p:nvGrpSpPr>
        <p:grpSpPr>
          <a:xfrm>
            <a:off x="3419872" y="4515136"/>
            <a:ext cx="2082547" cy="315615"/>
            <a:chOff x="3419872" y="4443128"/>
            <a:chExt cx="2082547" cy="315615"/>
          </a:xfrm>
        </p:grpSpPr>
        <mc:AlternateContent xmlns:mc="http://schemas.openxmlformats.org/markup-compatibility/2006" xmlns:a14="http://schemas.microsoft.com/office/drawing/2010/main">
          <mc:Choice Requires="a14">
            <p:sp>
              <p:nvSpPr>
                <p:cNvPr id="17" name="Retângulo 16">
                  <a:extLst>
                    <a:ext uri="{FF2B5EF4-FFF2-40B4-BE49-F238E27FC236}">
                      <a16:creationId xmlns:a16="http://schemas.microsoft.com/office/drawing/2014/main" id="{24E84604-3947-7D4C-8974-7F678C86064A}"/>
                    </a:ext>
                  </a:extLst>
                </p:cNvPr>
                <p:cNvSpPr/>
                <p:nvPr/>
              </p:nvSpPr>
              <p:spPr>
                <a:xfrm>
                  <a:off x="3419872" y="4443128"/>
                  <a:ext cx="966931"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pt-BR" sz="1400" i="1">
                                <a:latin typeface="Cambria Math" panose="02040503050406030204" pitchFamily="18" charset="0"/>
                              </a:rPr>
                            </m:ctrlPr>
                          </m:dPr>
                          <m:e>
                            <m:sSub>
                              <m:sSubPr>
                                <m:ctrlPr>
                                  <a:rPr lang="pt-BR" sz="1400" i="1">
                                    <a:latin typeface="Cambria Math" panose="02040503050406030204" pitchFamily="18" charset="0"/>
                                  </a:rPr>
                                </m:ctrlPr>
                              </m:sSubPr>
                              <m:e>
                                <m:r>
                                  <m:rPr>
                                    <m:sty m:val="p"/>
                                  </m:rPr>
                                  <a:rPr lang="pt-BR" sz="1400">
                                    <a:latin typeface="Cambria Math" panose="02040503050406030204" pitchFamily="18" charset="0"/>
                                  </a:rPr>
                                  <m:t>S</m:t>
                                </m:r>
                                <m:r>
                                  <m:rPr>
                                    <m:sty m:val="p"/>
                                  </m:rPr>
                                  <a:rPr lang="pt-BR" sz="1400" i="0">
                                    <a:latin typeface="Cambria Math" panose="02040503050406030204" pitchFamily="18" charset="0"/>
                                  </a:rPr>
                                  <m:t>PQC</m:t>
                                </m:r>
                              </m:e>
                              <m:sub>
                                <m:r>
                                  <a:rPr lang="pt-BR" sz="1400" i="1">
                                    <a:latin typeface="Cambria Math" panose="02040503050406030204" pitchFamily="18" charset="0"/>
                                  </a:rPr>
                                  <m:t>𝑖</m:t>
                                </m:r>
                              </m:sub>
                            </m:sSub>
                            <m:r>
                              <a:rPr lang="pt-BR" sz="1400" i="0">
                                <a:latin typeface="Cambria Math" panose="02040503050406030204" pitchFamily="18" charset="0"/>
                              </a:rPr>
                              <m:t>(</m:t>
                            </m:r>
                            <m:r>
                              <a:rPr lang="pt-BR" sz="1400" i="1">
                                <a:latin typeface="Cambria Math" panose="02040503050406030204" pitchFamily="18" charset="0"/>
                              </a:rPr>
                              <m:t>𝐴</m:t>
                            </m:r>
                          </m:e>
                        </m:d>
                      </m:oMath>
                    </m:oMathPara>
                  </a14:m>
                  <a:endParaRPr lang="pt-BR" sz="1400" dirty="0"/>
                </a:p>
              </p:txBody>
            </p:sp>
          </mc:Choice>
          <mc:Fallback xmlns="">
            <p:sp>
              <p:nvSpPr>
                <p:cNvPr id="17" name="Retângulo 16">
                  <a:extLst>
                    <a:ext uri="{FF2B5EF4-FFF2-40B4-BE49-F238E27FC236}">
                      <a16:creationId xmlns:a16="http://schemas.microsoft.com/office/drawing/2014/main" id="{24E84604-3947-7D4C-8974-7F678C86064A}"/>
                    </a:ext>
                  </a:extLst>
                </p:cNvPr>
                <p:cNvSpPr>
                  <a:spLocks noRot="1" noChangeAspect="1" noMove="1" noResize="1" noEditPoints="1" noAdjustHandles="1" noChangeArrowheads="1" noChangeShapeType="1" noTextEdit="1"/>
                </p:cNvSpPr>
                <p:nvPr/>
              </p:nvSpPr>
              <p:spPr>
                <a:xfrm>
                  <a:off x="3419872" y="4443128"/>
                  <a:ext cx="966931" cy="307777"/>
                </a:xfrm>
                <a:prstGeom prst="rect">
                  <a:avLst/>
                </a:prstGeom>
                <a:blipFill>
                  <a:blip r:embed="rId6"/>
                  <a:stretch>
                    <a:fillRect t="-100000" r="-14286" b="-164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Retângulo 17">
                  <a:extLst>
                    <a:ext uri="{FF2B5EF4-FFF2-40B4-BE49-F238E27FC236}">
                      <a16:creationId xmlns:a16="http://schemas.microsoft.com/office/drawing/2014/main" id="{56EFD437-98FD-C24E-A636-47D16996B198}"/>
                    </a:ext>
                  </a:extLst>
                </p:cNvPr>
                <p:cNvSpPr/>
                <p:nvPr/>
              </p:nvSpPr>
              <p:spPr>
                <a:xfrm>
                  <a:off x="4535488" y="4450966"/>
                  <a:ext cx="966931"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pt-BR" sz="1400" i="1" smtClean="0">
                                <a:latin typeface="Cambria Math" panose="02040503050406030204" pitchFamily="18" charset="0"/>
                              </a:rPr>
                            </m:ctrlPr>
                          </m:dPr>
                          <m:e>
                            <m:sSub>
                              <m:sSubPr>
                                <m:ctrlPr>
                                  <a:rPr lang="pt-BR" sz="1400" i="1">
                                    <a:latin typeface="Cambria Math" panose="02040503050406030204" pitchFamily="18" charset="0"/>
                                  </a:rPr>
                                </m:ctrlPr>
                              </m:sSubPr>
                              <m:e>
                                <m:r>
                                  <m:rPr>
                                    <m:sty m:val="p"/>
                                  </m:rPr>
                                  <a:rPr lang="pt-BR" sz="1400">
                                    <a:latin typeface="Cambria Math" panose="02040503050406030204" pitchFamily="18" charset="0"/>
                                  </a:rPr>
                                  <m:t>S</m:t>
                                </m:r>
                                <m:r>
                                  <m:rPr>
                                    <m:sty m:val="p"/>
                                  </m:rPr>
                                  <a:rPr lang="pt-BR" sz="1400" i="0">
                                    <a:latin typeface="Cambria Math" panose="02040503050406030204" pitchFamily="18" charset="0"/>
                                  </a:rPr>
                                  <m:t>PQC</m:t>
                                </m:r>
                              </m:e>
                              <m:sub>
                                <m:r>
                                  <a:rPr lang="pt-BR" sz="1400" i="1">
                                    <a:latin typeface="Cambria Math" panose="02040503050406030204" pitchFamily="18" charset="0"/>
                                  </a:rPr>
                                  <m:t>𝑖</m:t>
                                </m:r>
                              </m:sub>
                            </m:sSub>
                            <m:r>
                              <a:rPr lang="pt-BR" sz="1400" i="0">
                                <a:latin typeface="Cambria Math" panose="02040503050406030204" pitchFamily="18" charset="0"/>
                              </a:rPr>
                              <m:t>(</m:t>
                            </m:r>
                            <m:r>
                              <a:rPr lang="en-US" sz="1400" b="0" i="1" smtClean="0">
                                <a:latin typeface="Cambria Math" panose="02040503050406030204" pitchFamily="18" charset="0"/>
                              </a:rPr>
                              <m:t>𝐵</m:t>
                            </m:r>
                          </m:e>
                        </m:d>
                      </m:oMath>
                    </m:oMathPara>
                  </a14:m>
                  <a:endParaRPr lang="pt-BR" sz="1400" dirty="0"/>
                </a:p>
              </p:txBody>
            </p:sp>
          </mc:Choice>
          <mc:Fallback xmlns="">
            <p:sp>
              <p:nvSpPr>
                <p:cNvPr id="18" name="Retângulo 17">
                  <a:extLst>
                    <a:ext uri="{FF2B5EF4-FFF2-40B4-BE49-F238E27FC236}">
                      <a16:creationId xmlns:a16="http://schemas.microsoft.com/office/drawing/2014/main" id="{56EFD437-98FD-C24E-A636-47D16996B198}"/>
                    </a:ext>
                  </a:extLst>
                </p:cNvPr>
                <p:cNvSpPr>
                  <a:spLocks noRot="1" noChangeAspect="1" noMove="1" noResize="1" noEditPoints="1" noAdjustHandles="1" noChangeArrowheads="1" noChangeShapeType="1" noTextEdit="1"/>
                </p:cNvSpPr>
                <p:nvPr/>
              </p:nvSpPr>
              <p:spPr>
                <a:xfrm>
                  <a:off x="4535488" y="4450966"/>
                  <a:ext cx="966931" cy="307777"/>
                </a:xfrm>
                <a:prstGeom prst="rect">
                  <a:avLst/>
                </a:prstGeom>
                <a:blipFill>
                  <a:blip r:embed="rId7"/>
                  <a:stretch>
                    <a:fillRect t="-100000" r="-14286" b="-168000"/>
                  </a:stretch>
                </a:blipFill>
              </p:spPr>
              <p:txBody>
                <a:bodyPr/>
                <a:lstStyle/>
                <a:p>
                  <a:r>
                    <a:rPr lang="pt-BR">
                      <a:noFill/>
                    </a:rPr>
                    <a:t> </a:t>
                  </a:r>
                </a:p>
              </p:txBody>
            </p:sp>
          </mc:Fallback>
        </mc:AlternateContent>
      </p:grpSp>
      <p:grpSp>
        <p:nvGrpSpPr>
          <p:cNvPr id="21" name="Agrupar 20">
            <a:extLst>
              <a:ext uri="{FF2B5EF4-FFF2-40B4-BE49-F238E27FC236}">
                <a16:creationId xmlns:a16="http://schemas.microsoft.com/office/drawing/2014/main" id="{7C5EDC46-CA8D-0A47-957D-78C1E47F14D6}"/>
              </a:ext>
            </a:extLst>
          </p:cNvPr>
          <p:cNvGrpSpPr/>
          <p:nvPr/>
        </p:nvGrpSpPr>
        <p:grpSpPr>
          <a:xfrm>
            <a:off x="3417603" y="4913585"/>
            <a:ext cx="2082547" cy="315615"/>
            <a:chOff x="3419872" y="4443128"/>
            <a:chExt cx="2082547" cy="315615"/>
          </a:xfrm>
        </p:grpSpPr>
        <mc:AlternateContent xmlns:mc="http://schemas.openxmlformats.org/markup-compatibility/2006" xmlns:a14="http://schemas.microsoft.com/office/drawing/2010/main">
          <mc:Choice Requires="a14">
            <p:sp>
              <p:nvSpPr>
                <p:cNvPr id="22" name="Retângulo 21">
                  <a:extLst>
                    <a:ext uri="{FF2B5EF4-FFF2-40B4-BE49-F238E27FC236}">
                      <a16:creationId xmlns:a16="http://schemas.microsoft.com/office/drawing/2014/main" id="{F227FFDA-CC02-7643-AE2E-5248BE73CADF}"/>
                    </a:ext>
                  </a:extLst>
                </p:cNvPr>
                <p:cNvSpPr/>
                <p:nvPr/>
              </p:nvSpPr>
              <p:spPr>
                <a:xfrm>
                  <a:off x="3419872" y="4443128"/>
                  <a:ext cx="966931"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pt-BR" sz="1400" i="1">
                                <a:latin typeface="Cambria Math" panose="02040503050406030204" pitchFamily="18" charset="0"/>
                              </a:rPr>
                            </m:ctrlPr>
                          </m:dPr>
                          <m:e>
                            <m:sSub>
                              <m:sSubPr>
                                <m:ctrlPr>
                                  <a:rPr lang="pt-BR" sz="1400" i="1">
                                    <a:latin typeface="Cambria Math" panose="02040503050406030204" pitchFamily="18" charset="0"/>
                                  </a:rPr>
                                </m:ctrlPr>
                              </m:sSubPr>
                              <m:e>
                                <m:r>
                                  <m:rPr>
                                    <m:sty m:val="p"/>
                                  </m:rPr>
                                  <a:rPr lang="pt-BR" sz="1400">
                                    <a:latin typeface="Cambria Math" panose="02040503050406030204" pitchFamily="18" charset="0"/>
                                  </a:rPr>
                                  <m:t>S</m:t>
                                </m:r>
                                <m:r>
                                  <m:rPr>
                                    <m:sty m:val="p"/>
                                  </m:rPr>
                                  <a:rPr lang="pt-BR" sz="1400" i="0">
                                    <a:latin typeface="Cambria Math" panose="02040503050406030204" pitchFamily="18" charset="0"/>
                                  </a:rPr>
                                  <m:t>PQC</m:t>
                                </m:r>
                              </m:e>
                              <m:sub>
                                <m:r>
                                  <a:rPr lang="pt-BR" sz="1400" i="1">
                                    <a:latin typeface="Cambria Math" panose="02040503050406030204" pitchFamily="18" charset="0"/>
                                  </a:rPr>
                                  <m:t>𝑖</m:t>
                                </m:r>
                              </m:sub>
                            </m:sSub>
                            <m:r>
                              <a:rPr lang="pt-BR" sz="1400" i="0">
                                <a:latin typeface="Cambria Math" panose="02040503050406030204" pitchFamily="18" charset="0"/>
                              </a:rPr>
                              <m:t>(</m:t>
                            </m:r>
                            <m:r>
                              <a:rPr lang="pt-BR" sz="1400" i="1">
                                <a:latin typeface="Cambria Math" panose="02040503050406030204" pitchFamily="18" charset="0"/>
                              </a:rPr>
                              <m:t>𝐴</m:t>
                            </m:r>
                          </m:e>
                        </m:d>
                      </m:oMath>
                    </m:oMathPara>
                  </a14:m>
                  <a:endParaRPr lang="pt-BR" sz="1400" dirty="0"/>
                </a:p>
              </p:txBody>
            </p:sp>
          </mc:Choice>
          <mc:Fallback xmlns="">
            <p:sp>
              <p:nvSpPr>
                <p:cNvPr id="22" name="Retângulo 21">
                  <a:extLst>
                    <a:ext uri="{FF2B5EF4-FFF2-40B4-BE49-F238E27FC236}">
                      <a16:creationId xmlns:a16="http://schemas.microsoft.com/office/drawing/2014/main" id="{F227FFDA-CC02-7643-AE2E-5248BE73CADF}"/>
                    </a:ext>
                  </a:extLst>
                </p:cNvPr>
                <p:cNvSpPr>
                  <a:spLocks noRot="1" noChangeAspect="1" noMove="1" noResize="1" noEditPoints="1" noAdjustHandles="1" noChangeArrowheads="1" noChangeShapeType="1" noTextEdit="1"/>
                </p:cNvSpPr>
                <p:nvPr/>
              </p:nvSpPr>
              <p:spPr>
                <a:xfrm>
                  <a:off x="3419872" y="4443128"/>
                  <a:ext cx="966931" cy="307777"/>
                </a:xfrm>
                <a:prstGeom prst="rect">
                  <a:avLst/>
                </a:prstGeom>
                <a:blipFill>
                  <a:blip r:embed="rId8"/>
                  <a:stretch>
                    <a:fillRect t="-100000" r="-14286" b="-168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Retângulo 22">
                  <a:extLst>
                    <a:ext uri="{FF2B5EF4-FFF2-40B4-BE49-F238E27FC236}">
                      <a16:creationId xmlns:a16="http://schemas.microsoft.com/office/drawing/2014/main" id="{9BFDDEA7-C570-B348-8197-09E8F7B690FD}"/>
                    </a:ext>
                  </a:extLst>
                </p:cNvPr>
                <p:cNvSpPr/>
                <p:nvPr/>
              </p:nvSpPr>
              <p:spPr>
                <a:xfrm>
                  <a:off x="4535488" y="4450966"/>
                  <a:ext cx="966931"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pt-BR" sz="1400" i="1" smtClean="0">
                                <a:latin typeface="Cambria Math" panose="02040503050406030204" pitchFamily="18" charset="0"/>
                              </a:rPr>
                            </m:ctrlPr>
                          </m:dPr>
                          <m:e>
                            <m:sSub>
                              <m:sSubPr>
                                <m:ctrlPr>
                                  <a:rPr lang="pt-BR" sz="1400" i="1">
                                    <a:latin typeface="Cambria Math" panose="02040503050406030204" pitchFamily="18" charset="0"/>
                                  </a:rPr>
                                </m:ctrlPr>
                              </m:sSubPr>
                              <m:e>
                                <m:r>
                                  <m:rPr>
                                    <m:sty m:val="p"/>
                                  </m:rPr>
                                  <a:rPr lang="pt-BR" sz="1400">
                                    <a:latin typeface="Cambria Math" panose="02040503050406030204" pitchFamily="18" charset="0"/>
                                  </a:rPr>
                                  <m:t>S</m:t>
                                </m:r>
                                <m:r>
                                  <m:rPr>
                                    <m:sty m:val="p"/>
                                  </m:rPr>
                                  <a:rPr lang="pt-BR" sz="1400" i="0">
                                    <a:latin typeface="Cambria Math" panose="02040503050406030204" pitchFamily="18" charset="0"/>
                                  </a:rPr>
                                  <m:t>PQC</m:t>
                                </m:r>
                              </m:e>
                              <m:sub>
                                <m:r>
                                  <a:rPr lang="pt-BR" sz="1400" i="1">
                                    <a:latin typeface="Cambria Math" panose="02040503050406030204" pitchFamily="18" charset="0"/>
                                  </a:rPr>
                                  <m:t>𝑖</m:t>
                                </m:r>
                              </m:sub>
                            </m:sSub>
                            <m:r>
                              <a:rPr lang="pt-BR" sz="1400" i="0">
                                <a:latin typeface="Cambria Math" panose="02040503050406030204" pitchFamily="18" charset="0"/>
                              </a:rPr>
                              <m:t>(</m:t>
                            </m:r>
                            <m:r>
                              <a:rPr lang="en-US" sz="1400" b="0" i="1" smtClean="0">
                                <a:latin typeface="Cambria Math" panose="02040503050406030204" pitchFamily="18" charset="0"/>
                              </a:rPr>
                              <m:t>𝐵</m:t>
                            </m:r>
                          </m:e>
                        </m:d>
                      </m:oMath>
                    </m:oMathPara>
                  </a14:m>
                  <a:endParaRPr lang="pt-BR" sz="1400" dirty="0"/>
                </a:p>
              </p:txBody>
            </p:sp>
          </mc:Choice>
          <mc:Fallback xmlns="">
            <p:sp>
              <p:nvSpPr>
                <p:cNvPr id="23" name="Retângulo 22">
                  <a:extLst>
                    <a:ext uri="{FF2B5EF4-FFF2-40B4-BE49-F238E27FC236}">
                      <a16:creationId xmlns:a16="http://schemas.microsoft.com/office/drawing/2014/main" id="{9BFDDEA7-C570-B348-8197-09E8F7B690FD}"/>
                    </a:ext>
                  </a:extLst>
                </p:cNvPr>
                <p:cNvSpPr>
                  <a:spLocks noRot="1" noChangeAspect="1" noMove="1" noResize="1" noEditPoints="1" noAdjustHandles="1" noChangeArrowheads="1" noChangeShapeType="1" noTextEdit="1"/>
                </p:cNvSpPr>
                <p:nvPr/>
              </p:nvSpPr>
              <p:spPr>
                <a:xfrm>
                  <a:off x="4535488" y="4450966"/>
                  <a:ext cx="966931" cy="307777"/>
                </a:xfrm>
                <a:prstGeom prst="rect">
                  <a:avLst/>
                </a:prstGeom>
                <a:blipFill>
                  <a:blip r:embed="rId9"/>
                  <a:stretch>
                    <a:fillRect t="-100000" r="-14286" b="-164000"/>
                  </a:stretch>
                </a:blipFill>
              </p:spPr>
              <p:txBody>
                <a:bodyPr/>
                <a:lstStyle/>
                <a:p>
                  <a:r>
                    <a:rPr lang="pt-BR">
                      <a:noFill/>
                    </a:rPr>
                    <a:t> </a:t>
                  </a:r>
                </a:p>
              </p:txBody>
            </p:sp>
          </mc:Fallback>
        </mc:AlternateContent>
      </p:grpSp>
    </p:spTree>
    <p:extLst>
      <p:ext uri="{BB962C8B-B14F-4D97-AF65-F5344CB8AC3E}">
        <p14:creationId xmlns:p14="http://schemas.microsoft.com/office/powerpoint/2010/main" val="25473790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10" name="Text Placeholder 1">
            <a:extLst>
              <a:ext uri="{FF2B5EF4-FFF2-40B4-BE49-F238E27FC236}">
                <a16:creationId xmlns:a16="http://schemas.microsoft.com/office/drawing/2014/main" id="{14E19ED8-B069-1B4D-8077-B0B258BC5CFC}"/>
              </a:ext>
            </a:extLst>
          </p:cNvPr>
          <p:cNvSpPr txBox="1">
            <a:spLocks/>
          </p:cNvSpPr>
          <p:nvPr/>
        </p:nvSpPr>
        <p:spPr>
          <a:xfrm>
            <a:off x="-36512" y="4282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a:solidFill>
                  <a:schemeClr val="accent2"/>
                </a:solidFill>
              </a:rPr>
              <a:t>Dados do Parasite (</a:t>
            </a:r>
            <a:r>
              <a:rPr lang="en-US" altLang="ko-KR" sz="4000" dirty="0" err="1">
                <a:solidFill>
                  <a:schemeClr val="accent2"/>
                </a:solidFill>
              </a:rPr>
              <a:t>simulados</a:t>
            </a:r>
            <a:r>
              <a:rPr lang="en-US" altLang="ko-KR" sz="4000" dirty="0">
                <a:solidFill>
                  <a:schemeClr val="accent2"/>
                </a:solidFill>
              </a:rPr>
              <a:t>)</a:t>
            </a:r>
          </a:p>
        </p:txBody>
      </p:sp>
      <p:sp>
        <p:nvSpPr>
          <p:cNvPr id="12" name="Text Placeholder 2">
            <a:extLst>
              <a:ext uri="{FF2B5EF4-FFF2-40B4-BE49-F238E27FC236}">
                <a16:creationId xmlns:a16="http://schemas.microsoft.com/office/drawing/2014/main" id="{63E2E4C3-C6D5-414A-9B8C-344463071417}"/>
              </a:ext>
            </a:extLst>
          </p:cNvPr>
          <p:cNvSpPr txBox="1">
            <a:spLocks/>
          </p:cNvSpPr>
          <p:nvPr/>
        </p:nvSpPr>
        <p:spPr>
          <a:xfrm>
            <a:off x="-36512" y="10043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Qualidade</a:t>
            </a:r>
            <a:r>
              <a:rPr lang="en-US" altLang="ko-KR" sz="2000" dirty="0">
                <a:solidFill>
                  <a:srgbClr val="C0504D"/>
                </a:solidFill>
              </a:rPr>
              <a:t> </a:t>
            </a:r>
            <a:r>
              <a:rPr lang="en-US" altLang="ko-KR" sz="2000" dirty="0" err="1">
                <a:solidFill>
                  <a:srgbClr val="C0504D"/>
                </a:solidFill>
              </a:rPr>
              <a:t>em</a:t>
            </a:r>
            <a:r>
              <a:rPr lang="en-US" altLang="ko-KR" sz="2000" dirty="0">
                <a:solidFill>
                  <a:srgbClr val="C0504D"/>
                </a:solidFill>
              </a:rPr>
              <a:t> </a:t>
            </a:r>
            <a:r>
              <a:rPr lang="en-US" altLang="ko-KR" sz="2000" dirty="0" err="1">
                <a:solidFill>
                  <a:srgbClr val="C0504D"/>
                </a:solidFill>
              </a:rPr>
              <a:t>Uso</a:t>
            </a:r>
            <a:endParaRPr lang="en-US" altLang="ko-KR" sz="2000" dirty="0">
              <a:solidFill>
                <a:srgbClr val="C0504D"/>
              </a:solidFill>
            </a:endParaRPr>
          </a:p>
        </p:txBody>
      </p:sp>
      <p:pic>
        <p:nvPicPr>
          <p:cNvPr id="7" name="Imagem 6">
            <a:extLst>
              <a:ext uri="{FF2B5EF4-FFF2-40B4-BE49-F238E27FC236}">
                <a16:creationId xmlns:a16="http://schemas.microsoft.com/office/drawing/2014/main" id="{D3D2608B-23D9-434F-98C5-867545E364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6988" y="1563638"/>
            <a:ext cx="6870024" cy="4293765"/>
          </a:xfrm>
          <a:prstGeom prst="rect">
            <a:avLst/>
          </a:prstGeom>
        </p:spPr>
      </p:pic>
      <p:sp>
        <p:nvSpPr>
          <p:cNvPr id="8" name="Retângulo 7">
            <a:extLst>
              <a:ext uri="{FF2B5EF4-FFF2-40B4-BE49-F238E27FC236}">
                <a16:creationId xmlns:a16="http://schemas.microsoft.com/office/drawing/2014/main" id="{E0ED9A60-428B-964C-807B-B6F3EDAB10A2}"/>
              </a:ext>
            </a:extLst>
          </p:cNvPr>
          <p:cNvSpPr/>
          <p:nvPr/>
        </p:nvSpPr>
        <p:spPr>
          <a:xfrm>
            <a:off x="1136988" y="5898758"/>
            <a:ext cx="6870024" cy="307777"/>
          </a:xfrm>
          <a:prstGeom prst="rect">
            <a:avLst/>
          </a:prstGeom>
        </p:spPr>
        <p:txBody>
          <a:bodyPr wrap="square">
            <a:spAutoFit/>
          </a:bodyPr>
          <a:lstStyle/>
          <a:p>
            <a:r>
              <a:rPr lang="pt-BR" sz="1400" b="1" dirty="0" err="1">
                <a:solidFill>
                  <a:srgbClr val="002060"/>
                </a:solidFill>
              </a:rPr>
              <a:t>KruskalResult</a:t>
            </a:r>
            <a:r>
              <a:rPr lang="pt-BR" sz="1400" b="1" dirty="0">
                <a:solidFill>
                  <a:srgbClr val="002060"/>
                </a:solidFill>
              </a:rPr>
              <a:t>(</a:t>
            </a:r>
            <a:r>
              <a:rPr lang="pt-BR" sz="1400" b="1" dirty="0" err="1">
                <a:solidFill>
                  <a:srgbClr val="002060"/>
                </a:solidFill>
              </a:rPr>
              <a:t>statistic</a:t>
            </a:r>
            <a:r>
              <a:rPr lang="pt-BR" sz="1400" b="1" dirty="0">
                <a:solidFill>
                  <a:srgbClr val="002060"/>
                </a:solidFill>
              </a:rPr>
              <a:t>=701.6654995962429, </a:t>
            </a:r>
            <a:r>
              <a:rPr lang="pt-BR" sz="1400" b="1" dirty="0" err="1">
                <a:solidFill>
                  <a:srgbClr val="002060"/>
                </a:solidFill>
              </a:rPr>
              <a:t>pvalue</a:t>
            </a:r>
            <a:r>
              <a:rPr lang="pt-BR" sz="1400" b="1" dirty="0">
                <a:solidFill>
                  <a:srgbClr val="002060"/>
                </a:solidFill>
              </a:rPr>
              <a:t>=1.2987660679646565e-154)</a:t>
            </a:r>
          </a:p>
        </p:txBody>
      </p:sp>
    </p:spTree>
    <p:extLst>
      <p:ext uri="{BB962C8B-B14F-4D97-AF65-F5344CB8AC3E}">
        <p14:creationId xmlns:p14="http://schemas.microsoft.com/office/powerpoint/2010/main" val="31880171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Ameaças</a:t>
            </a:r>
            <a:r>
              <a:rPr lang="en-US" altLang="ko-KR" sz="4000" dirty="0">
                <a:solidFill>
                  <a:schemeClr val="accent2"/>
                </a:solidFill>
              </a:rPr>
              <a:t> a </a:t>
            </a:r>
            <a:r>
              <a:rPr lang="en-US" altLang="ko-KR" sz="4000" dirty="0" err="1">
                <a:solidFill>
                  <a:schemeClr val="accent2"/>
                </a:solidFill>
              </a:rPr>
              <a:t>Validade</a:t>
            </a:r>
            <a:r>
              <a:rPr lang="en-US" altLang="ko-KR" sz="4000" dirty="0">
                <a:solidFill>
                  <a:schemeClr val="accent2"/>
                </a:solidFill>
              </a:rPr>
              <a:t> da </a:t>
            </a:r>
            <a:r>
              <a:rPr lang="en-US" altLang="ko-KR" sz="4000" dirty="0" err="1">
                <a:solidFill>
                  <a:schemeClr val="accent2"/>
                </a:solidFill>
              </a:rPr>
              <a:t>Pesquisa</a:t>
            </a:r>
            <a:endParaRPr lang="ko-KR" altLang="en-US" sz="4000" dirty="0">
              <a:solidFill>
                <a:schemeClr val="accent2"/>
              </a:solidFill>
            </a:endParaRPr>
          </a:p>
        </p:txBody>
      </p:sp>
      <p:sp>
        <p:nvSpPr>
          <p:cNvPr id="9" name="Content Placeholder 13">
            <a:extLst>
              <a:ext uri="{FF2B5EF4-FFF2-40B4-BE49-F238E27FC236}">
                <a16:creationId xmlns:a16="http://schemas.microsoft.com/office/drawing/2014/main" id="{2801961D-4052-1A4D-A8E1-0F41557751B0}"/>
              </a:ext>
            </a:extLst>
          </p:cNvPr>
          <p:cNvSpPr>
            <a:spLocks noGrp="1"/>
          </p:cNvSpPr>
          <p:nvPr>
            <p:ph idx="1"/>
          </p:nvPr>
        </p:nvSpPr>
        <p:spPr>
          <a:xfrm>
            <a:off x="457200" y="1124744"/>
            <a:ext cx="8229600" cy="4813995"/>
          </a:xfrm>
        </p:spPr>
        <p:txBody>
          <a:bodyPr>
            <a:normAutofit fontScale="92500" lnSpcReduction="20000"/>
          </a:bodyPr>
          <a:lstStyle/>
          <a:p>
            <a:r>
              <a:rPr lang="pt-BR" sz="2400" i="1" kern="1200" dirty="0">
                <a:solidFill>
                  <a:srgbClr val="000000"/>
                </a:solidFill>
                <a:latin typeface="Calibri" panose="020F0502020204030204" pitchFamily="34" charset="0"/>
              </a:rPr>
              <a:t>Constructo</a:t>
            </a:r>
          </a:p>
          <a:p>
            <a:pPr lvl="1"/>
            <a:r>
              <a:rPr lang="pt-BR" sz="2000" kern="1200" dirty="0">
                <a:solidFill>
                  <a:srgbClr val="000000"/>
                </a:solidFill>
                <a:latin typeface="Calibri" panose="020F0502020204030204" pitchFamily="34" charset="0"/>
              </a:rPr>
              <a:t>A validade de constructo está associada a capacidade da teoria descrita em representar o fenômeno observado. Ainda não podemos fazer nenhuma afirmação a respeito.</a:t>
            </a:r>
          </a:p>
          <a:p>
            <a:pPr lvl="1"/>
            <a:r>
              <a:rPr lang="pt-BR" sz="2000" kern="1200" dirty="0">
                <a:solidFill>
                  <a:srgbClr val="000000"/>
                </a:solidFill>
                <a:latin typeface="Calibri" panose="020F0502020204030204" pitchFamily="34" charset="0"/>
              </a:rPr>
              <a:t>Por outro lado, no intuito de mitigar essa ameaça, desenvolvemos um protótipo funcional utilizando dados da qualidade de produto extraídos de um projeto real, em desenvolvimento. </a:t>
            </a:r>
          </a:p>
          <a:p>
            <a:pPr lvl="1"/>
            <a:r>
              <a:rPr lang="pt-BR" sz="2000" kern="1200" dirty="0">
                <a:solidFill>
                  <a:srgbClr val="000000"/>
                </a:solidFill>
                <a:latin typeface="Calibri" panose="020F0502020204030204" pitchFamily="34" charset="0"/>
              </a:rPr>
              <a:t>Outras ameaças a validade de construção, segundo </a:t>
            </a:r>
            <a:r>
              <a:rPr lang="pt-BR" sz="2000" kern="1200" dirty="0" err="1">
                <a:solidFill>
                  <a:srgbClr val="000000"/>
                </a:solidFill>
                <a:latin typeface="Calibri" panose="020F0502020204030204" pitchFamily="34" charset="0"/>
              </a:rPr>
              <a:t>Wholin</a:t>
            </a:r>
            <a:r>
              <a:rPr lang="pt-BR" sz="2000" kern="1200" dirty="0">
                <a:solidFill>
                  <a:srgbClr val="000000"/>
                </a:solidFill>
                <a:latin typeface="Calibri" panose="020F0502020204030204" pitchFamily="34" charset="0"/>
              </a:rPr>
              <a:t>, </a:t>
            </a:r>
            <a:r>
              <a:rPr lang="pt-BR" sz="2000" kern="1200" dirty="0" err="1">
                <a:solidFill>
                  <a:srgbClr val="000000"/>
                </a:solidFill>
                <a:latin typeface="Calibri" panose="020F0502020204030204" pitchFamily="34" charset="0"/>
              </a:rPr>
              <a:t>Runeson</a:t>
            </a:r>
            <a:r>
              <a:rPr lang="pt-BR" sz="2000" kern="1200" dirty="0">
                <a:solidFill>
                  <a:srgbClr val="000000"/>
                </a:solidFill>
                <a:latin typeface="Calibri" panose="020F0502020204030204" pitchFamily="34" charset="0"/>
              </a:rPr>
              <a:t>, et al (2012), são mitigadas neste estudo:</a:t>
            </a:r>
          </a:p>
          <a:p>
            <a:pPr lvl="2"/>
            <a:r>
              <a:rPr lang="pt-BR" sz="1600" i="1" kern="1200" dirty="0">
                <a:solidFill>
                  <a:srgbClr val="000000"/>
                </a:solidFill>
                <a:latin typeface="Calibri" panose="020F0502020204030204" pitchFamily="34" charset="0"/>
              </a:rPr>
              <a:t>mono </a:t>
            </a:r>
            <a:r>
              <a:rPr lang="pt-BR" sz="1600" i="1" kern="1200" dirty="0" err="1">
                <a:solidFill>
                  <a:srgbClr val="000000"/>
                </a:solidFill>
                <a:latin typeface="Calibri" panose="020F0502020204030204" pitchFamily="34" charset="0"/>
              </a:rPr>
              <a:t>method</a:t>
            </a:r>
            <a:r>
              <a:rPr lang="pt-BR" sz="1600" i="1" kern="1200" dirty="0">
                <a:solidFill>
                  <a:srgbClr val="000000"/>
                </a:solidFill>
                <a:latin typeface="Calibri" panose="020F0502020204030204" pitchFamily="34" charset="0"/>
              </a:rPr>
              <a:t> bias</a:t>
            </a:r>
            <a:r>
              <a:rPr lang="pt-BR" sz="1600" kern="1200" dirty="0">
                <a:solidFill>
                  <a:srgbClr val="000000"/>
                </a:solidFill>
                <a:latin typeface="Calibri" panose="020F0502020204030204" pitchFamily="34" charset="0"/>
              </a:rPr>
              <a:t> - diferentes tipos de métricas são utilizadas neste estudo</a:t>
            </a:r>
          </a:p>
          <a:p>
            <a:pPr lvl="2"/>
            <a:r>
              <a:rPr lang="pt-BR" sz="1600" i="1" kern="1200" dirty="0">
                <a:solidFill>
                  <a:srgbClr val="000000"/>
                </a:solidFill>
                <a:latin typeface="Calibri" panose="020F0502020204030204" pitchFamily="34" charset="0"/>
              </a:rPr>
              <a:t>mono </a:t>
            </a:r>
            <a:r>
              <a:rPr lang="pt-BR" sz="1600" i="1" kern="1200" dirty="0" err="1">
                <a:solidFill>
                  <a:srgbClr val="000000"/>
                </a:solidFill>
                <a:latin typeface="Calibri" panose="020F0502020204030204" pitchFamily="34" charset="0"/>
              </a:rPr>
              <a:t>operation</a:t>
            </a:r>
            <a:r>
              <a:rPr lang="pt-BR" sz="1600" i="1" kern="1200" dirty="0">
                <a:solidFill>
                  <a:srgbClr val="000000"/>
                </a:solidFill>
                <a:latin typeface="Calibri" panose="020F0502020204030204" pitchFamily="34" charset="0"/>
              </a:rPr>
              <a:t> bias </a:t>
            </a:r>
            <a:r>
              <a:rPr lang="pt-BR" sz="1600" kern="1200" dirty="0">
                <a:solidFill>
                  <a:srgbClr val="000000"/>
                </a:solidFill>
                <a:latin typeface="Calibri" panose="020F0502020204030204" pitchFamily="34" charset="0"/>
              </a:rPr>
              <a:t>– várias classes e métodos são analisados</a:t>
            </a:r>
          </a:p>
          <a:p>
            <a:pPr lvl="1"/>
            <a:r>
              <a:rPr lang="pt-BR" sz="2000" kern="1200" dirty="0">
                <a:solidFill>
                  <a:srgbClr val="000000"/>
                </a:solidFill>
                <a:latin typeface="Calibri" panose="020F0502020204030204" pitchFamily="34" charset="0"/>
              </a:rPr>
              <a:t>Precisamos observar mais projetos, além de estudos experimentais junto a indústria!</a:t>
            </a:r>
          </a:p>
          <a:p>
            <a:pPr lvl="1"/>
            <a:r>
              <a:rPr lang="pt-BR" sz="2000" kern="1200" dirty="0">
                <a:solidFill>
                  <a:srgbClr val="000000"/>
                </a:solidFill>
                <a:latin typeface="Calibri" panose="020F0502020204030204" pitchFamily="34" charset="0"/>
              </a:rPr>
              <a:t>A reprodutibilidade desse estudo é totalmente garantida</a:t>
            </a:r>
          </a:p>
          <a:p>
            <a:pPr lvl="2"/>
            <a:r>
              <a:rPr lang="pt-BR" sz="1600" kern="1200" dirty="0">
                <a:solidFill>
                  <a:srgbClr val="000000"/>
                </a:solidFill>
                <a:latin typeface="Calibri" panose="020F0502020204030204" pitchFamily="34" charset="0"/>
              </a:rPr>
              <a:t>Os dados, o código-fonte do protótipo, além das planilhas eletrônicas estão disponíveis em: </a:t>
            </a:r>
            <a:r>
              <a:rPr lang="pt-BR" sz="1600" dirty="0">
                <a:hlinkClick r:id="rId3"/>
              </a:rPr>
              <a:t>https://gitlab.com/hneri/measuresoftgram/</a:t>
            </a:r>
            <a:r>
              <a:rPr lang="pt-BR" sz="1600" dirty="0"/>
              <a:t> (será migrado para LENS-</a:t>
            </a:r>
            <a:r>
              <a:rPr lang="pt-BR" sz="1600" dirty="0" err="1"/>
              <a:t>MrDevops</a:t>
            </a:r>
            <a:r>
              <a:rPr lang="pt-BR" sz="1600" dirty="0"/>
              <a:t>)</a:t>
            </a:r>
            <a:endParaRPr lang="pt-BR" sz="1600" b="1" kern="1200" dirty="0">
              <a:solidFill>
                <a:srgbClr val="FF0000"/>
              </a:solidFill>
              <a:latin typeface="Calibri" panose="020F0502020204030204" pitchFamily="34" charset="0"/>
            </a:endParaRPr>
          </a:p>
          <a:p>
            <a:pPr lvl="2"/>
            <a:r>
              <a:rPr lang="pt-BR" sz="1600" kern="1200" dirty="0">
                <a:solidFill>
                  <a:srgbClr val="000000"/>
                </a:solidFill>
                <a:latin typeface="Calibri" panose="020F0502020204030204" pitchFamily="34" charset="0"/>
              </a:rPr>
              <a:t>Os procedimentos para reprodução da VM utilizada estão disponíveis em: </a:t>
            </a:r>
            <a:r>
              <a:rPr lang="pt-BR" sz="1600" dirty="0">
                <a:hlinkClick r:id="rId4"/>
              </a:rPr>
              <a:t>https://www.mrdevops-gitlab.com/plataforma-de-desenvolvimento-continuo-para-iot/chef</a:t>
            </a:r>
            <a:endParaRPr lang="pt-BR" sz="1600" kern="1200" dirty="0">
              <a:solidFill>
                <a:srgbClr val="000000"/>
              </a:solidFill>
              <a:latin typeface="Calibri" panose="020F0502020204030204" pitchFamily="34" charset="0"/>
            </a:endParaRPr>
          </a:p>
          <a:p>
            <a:pPr lvl="1"/>
            <a:endParaRPr lang="pt-BR" sz="2000" kern="1200" dirty="0">
              <a:solidFill>
                <a:srgbClr val="000000"/>
              </a:solidFill>
              <a:latin typeface="Calibri" panose="020F0502020204030204" pitchFamily="34" charset="0"/>
            </a:endParaRPr>
          </a:p>
          <a:p>
            <a:pPr lvl="1"/>
            <a:endParaRPr lang="pt-BR" sz="2000" kern="12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31119107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Ameaças</a:t>
            </a:r>
            <a:r>
              <a:rPr lang="en-US" altLang="ko-KR" sz="4000" dirty="0">
                <a:solidFill>
                  <a:schemeClr val="accent2"/>
                </a:solidFill>
              </a:rPr>
              <a:t> a </a:t>
            </a:r>
            <a:r>
              <a:rPr lang="en-US" altLang="ko-KR" sz="4000" dirty="0" err="1">
                <a:solidFill>
                  <a:schemeClr val="accent2"/>
                </a:solidFill>
              </a:rPr>
              <a:t>Validade</a:t>
            </a:r>
            <a:r>
              <a:rPr lang="en-US" altLang="ko-KR" sz="4000" dirty="0">
                <a:solidFill>
                  <a:schemeClr val="accent2"/>
                </a:solidFill>
              </a:rPr>
              <a:t> da </a:t>
            </a:r>
            <a:r>
              <a:rPr lang="en-US" altLang="ko-KR" sz="4000" dirty="0" err="1">
                <a:solidFill>
                  <a:schemeClr val="accent2"/>
                </a:solidFill>
              </a:rPr>
              <a:t>Pesquisa</a:t>
            </a:r>
            <a:endParaRPr lang="ko-KR" altLang="en-US" sz="4000" dirty="0">
              <a:solidFill>
                <a:schemeClr val="accent2"/>
              </a:solidFill>
            </a:endParaRPr>
          </a:p>
        </p:txBody>
      </p:sp>
      <p:sp>
        <p:nvSpPr>
          <p:cNvPr id="9" name="Content Placeholder 13">
            <a:extLst>
              <a:ext uri="{FF2B5EF4-FFF2-40B4-BE49-F238E27FC236}">
                <a16:creationId xmlns:a16="http://schemas.microsoft.com/office/drawing/2014/main" id="{2801961D-4052-1A4D-A8E1-0F41557751B0}"/>
              </a:ext>
            </a:extLst>
          </p:cNvPr>
          <p:cNvSpPr>
            <a:spLocks noGrp="1"/>
          </p:cNvSpPr>
          <p:nvPr>
            <p:ph idx="1"/>
          </p:nvPr>
        </p:nvSpPr>
        <p:spPr>
          <a:xfrm>
            <a:off x="457200" y="1124744"/>
            <a:ext cx="8229600" cy="4813995"/>
          </a:xfrm>
        </p:spPr>
        <p:txBody>
          <a:bodyPr>
            <a:normAutofit fontScale="77500" lnSpcReduction="20000"/>
          </a:bodyPr>
          <a:lstStyle/>
          <a:p>
            <a:r>
              <a:rPr lang="pt-BR" sz="2400" kern="1200" dirty="0">
                <a:solidFill>
                  <a:srgbClr val="000000"/>
                </a:solidFill>
                <a:latin typeface="Calibri" panose="020F0502020204030204" pitchFamily="34" charset="0"/>
              </a:rPr>
              <a:t>Interna</a:t>
            </a:r>
          </a:p>
          <a:p>
            <a:pPr lvl="1"/>
            <a:r>
              <a:rPr lang="pt-BR" sz="2000" kern="1200" dirty="0">
                <a:solidFill>
                  <a:srgbClr val="000000"/>
                </a:solidFill>
                <a:latin typeface="Calibri" panose="020F0502020204030204" pitchFamily="34" charset="0"/>
              </a:rPr>
              <a:t>Como o participante deste estudo é um produto de software, onde “versões” já produzidas serão analisadas, muitas das ameaças a validade descritas por </a:t>
            </a:r>
            <a:r>
              <a:rPr lang="pt-BR" sz="2000" kern="1200" dirty="0" err="1">
                <a:solidFill>
                  <a:srgbClr val="000000"/>
                </a:solidFill>
                <a:latin typeface="Calibri" panose="020F0502020204030204" pitchFamily="34" charset="0"/>
              </a:rPr>
              <a:t>Wholin</a:t>
            </a:r>
            <a:r>
              <a:rPr lang="pt-BR" sz="2000" kern="1200" dirty="0">
                <a:solidFill>
                  <a:srgbClr val="000000"/>
                </a:solidFill>
                <a:latin typeface="Calibri" panose="020F0502020204030204" pitchFamily="34" charset="0"/>
              </a:rPr>
              <a:t>, </a:t>
            </a:r>
            <a:r>
              <a:rPr lang="pt-BR" sz="2000" kern="1200" dirty="0" err="1">
                <a:solidFill>
                  <a:srgbClr val="000000"/>
                </a:solidFill>
                <a:latin typeface="Calibri" panose="020F0502020204030204" pitchFamily="34" charset="0"/>
              </a:rPr>
              <a:t>Runeson</a:t>
            </a:r>
            <a:r>
              <a:rPr lang="pt-BR" sz="2000" kern="1200" dirty="0">
                <a:solidFill>
                  <a:srgbClr val="000000"/>
                </a:solidFill>
                <a:latin typeface="Calibri" panose="020F0502020204030204" pitchFamily="34" charset="0"/>
              </a:rPr>
              <a:t>, et al (2012), ainda que em ambiente simulado, são observadas como estratégia de mitigação, como por exemplo ameaças sociais e ameaças de múltiplos grupos.</a:t>
            </a:r>
          </a:p>
          <a:p>
            <a:pPr lvl="1"/>
            <a:r>
              <a:rPr lang="pt-BR" sz="2000" kern="1200" dirty="0">
                <a:solidFill>
                  <a:srgbClr val="000000"/>
                </a:solidFill>
                <a:latin typeface="Calibri" panose="020F0502020204030204" pitchFamily="34" charset="0"/>
              </a:rPr>
              <a:t>Por outro lado, deve-se ter especial atenção a algumas ameaças que dizem respeito ao uso de diferentes soluções computacionais. Essa questão está relacionada a ameaça de um grupo simples, principalmente a ambiguidade da influência na direção da causa. Nesse sentido, algumas dessas ameaçadas identificadas estão sendo mitigadas:</a:t>
            </a:r>
          </a:p>
          <a:p>
            <a:pPr lvl="2"/>
            <a:r>
              <a:rPr lang="pt-BR" sz="1600" kern="1200" dirty="0">
                <a:solidFill>
                  <a:srgbClr val="000000"/>
                </a:solidFill>
                <a:latin typeface="Calibri" panose="020F0502020204030204" pitchFamily="34" charset="0"/>
              </a:rPr>
              <a:t>A estrutura de dados representando tensores (</a:t>
            </a:r>
            <a:r>
              <a:rPr lang="pt-BR" sz="1600" kern="1200" dirty="0" err="1">
                <a:solidFill>
                  <a:srgbClr val="000000"/>
                </a:solidFill>
                <a:latin typeface="Calibri" panose="020F0502020204030204" pitchFamily="34" charset="0"/>
              </a:rPr>
              <a:t>arrays</a:t>
            </a:r>
            <a:r>
              <a:rPr lang="pt-BR" sz="1600" kern="1200" dirty="0">
                <a:solidFill>
                  <a:srgbClr val="000000"/>
                </a:solidFill>
                <a:latin typeface="Calibri" panose="020F0502020204030204" pitchFamily="34" charset="0"/>
              </a:rPr>
              <a:t> multidimensionais)  são os mesmos para representar a qualidade de produto, a qualidade em uso e as respectivas configurações de qualidade</a:t>
            </a:r>
          </a:p>
          <a:p>
            <a:pPr lvl="2"/>
            <a:r>
              <a:rPr lang="pt-BR" sz="1600" kern="1200" dirty="0">
                <a:solidFill>
                  <a:srgbClr val="000000"/>
                </a:solidFill>
                <a:latin typeface="Calibri" panose="020F0502020204030204" pitchFamily="34" charset="0"/>
              </a:rPr>
              <a:t>Fatores de confusão relacionados a comparação e interpretação das configurações de qualidade procuram ser mitigados por meio de conceitos e aplicações algébricas e trigonométricas</a:t>
            </a:r>
          </a:p>
          <a:p>
            <a:pPr lvl="2"/>
            <a:r>
              <a:rPr lang="pt-BR" sz="1600" kern="1200" dirty="0">
                <a:solidFill>
                  <a:srgbClr val="000000"/>
                </a:solidFill>
                <a:latin typeface="Calibri" panose="020F0502020204030204" pitchFamily="34" charset="0"/>
              </a:rPr>
              <a:t>A biblioteca </a:t>
            </a:r>
            <a:r>
              <a:rPr lang="pt-BR" sz="1600" kern="1200" dirty="0" err="1">
                <a:solidFill>
                  <a:srgbClr val="000000"/>
                </a:solidFill>
                <a:latin typeface="Calibri" panose="020F0502020204030204" pitchFamily="34" charset="0"/>
              </a:rPr>
              <a:t>TensorLy</a:t>
            </a:r>
            <a:r>
              <a:rPr lang="pt-BR" sz="1600" kern="1200" dirty="0">
                <a:solidFill>
                  <a:srgbClr val="000000"/>
                </a:solidFill>
                <a:latin typeface="Calibri" panose="020F0502020204030204" pitchFamily="34" charset="0"/>
              </a:rPr>
              <a:t> fornece um conjunto de testes automatizados que podem ser reproduzidos e auditados. </a:t>
            </a:r>
            <a:r>
              <a:rPr lang="pt-BR" sz="1600" dirty="0">
                <a:hlinkClick r:id="rId3"/>
              </a:rPr>
              <a:t>https://github.com/tensorly/tensorly/tree/master/tensorly/tests</a:t>
            </a:r>
            <a:r>
              <a:rPr lang="pt-BR" sz="1600" kern="1200" dirty="0">
                <a:solidFill>
                  <a:srgbClr val="000000"/>
                </a:solidFill>
                <a:latin typeface="Calibri" panose="020F0502020204030204" pitchFamily="34" charset="0"/>
              </a:rPr>
              <a:t> </a:t>
            </a:r>
          </a:p>
          <a:p>
            <a:pPr lvl="2"/>
            <a:r>
              <a:rPr lang="pt-BR" sz="1600" kern="1200" dirty="0">
                <a:solidFill>
                  <a:srgbClr val="000000"/>
                </a:solidFill>
                <a:latin typeface="Calibri" panose="020F0502020204030204" pitchFamily="34" charset="0"/>
              </a:rPr>
              <a:t>As bibliotecas de tratamento algébrico e estatístico, disponibilizadas na linguagem Python têm sido utilizadas em diferentes pesquisas, inclusive em áreas de conhecimento diferentes da ciência da computação e engenharia de software. </a:t>
            </a:r>
            <a:r>
              <a:rPr lang="pt-BR" sz="1600" dirty="0">
                <a:hlinkClick r:id="rId4"/>
              </a:rPr>
              <a:t>http://www.bookmetrix.com/detail/book/c96d4bed-b58c-4fc0-9397-d8254be19de8#citations</a:t>
            </a:r>
            <a:endParaRPr lang="pt-BR" sz="1600" dirty="0"/>
          </a:p>
          <a:p>
            <a:pPr lvl="1"/>
            <a:r>
              <a:rPr lang="pt-BR" sz="2000" kern="1200" dirty="0">
                <a:solidFill>
                  <a:srgbClr val="000000"/>
                </a:solidFill>
                <a:latin typeface="Calibri" panose="020F0502020204030204" pitchFamily="34" charset="0"/>
              </a:rPr>
              <a:t>Por fim, todas as soluções computacionais utilizadas neste estudo </a:t>
            </a:r>
            <a:r>
              <a:rPr lang="pt-BR" sz="2000" kern="1200" dirty="0" err="1">
                <a:solidFill>
                  <a:srgbClr val="000000"/>
                </a:solidFill>
                <a:latin typeface="Calibri" panose="020F0502020204030204" pitchFamily="34" charset="0"/>
              </a:rPr>
              <a:t>es-tão</a:t>
            </a:r>
            <a:r>
              <a:rPr lang="pt-BR" sz="2000" kern="1200" dirty="0">
                <a:solidFill>
                  <a:srgbClr val="000000"/>
                </a:solidFill>
                <a:latin typeface="Calibri" panose="020F0502020204030204" pitchFamily="34" charset="0"/>
              </a:rPr>
              <a:t> no domínio de software livre. Portanto, como em todo projeto de software livre o código-fonte é aberto, todas as soluções utilizadas neste estudo são passíveis de auditoria a qualquer tempo.</a:t>
            </a:r>
          </a:p>
          <a:p>
            <a:pPr lvl="1"/>
            <a:endParaRPr lang="pt-BR" sz="2000" kern="1200" dirty="0">
              <a:solidFill>
                <a:srgbClr val="000000"/>
              </a:solidFill>
              <a:latin typeface="Calibri" panose="020F0502020204030204" pitchFamily="34" charset="0"/>
            </a:endParaRPr>
          </a:p>
          <a:p>
            <a:pPr marL="0" indent="0">
              <a:buNone/>
            </a:pPr>
            <a:endParaRPr lang="pt-BR" sz="2400" kern="12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467313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Ameaças</a:t>
            </a:r>
            <a:r>
              <a:rPr lang="en-US" altLang="ko-KR" sz="4000" dirty="0">
                <a:solidFill>
                  <a:schemeClr val="accent2"/>
                </a:solidFill>
              </a:rPr>
              <a:t> a </a:t>
            </a:r>
            <a:r>
              <a:rPr lang="en-US" altLang="ko-KR" sz="4000" dirty="0" err="1">
                <a:solidFill>
                  <a:schemeClr val="accent2"/>
                </a:solidFill>
              </a:rPr>
              <a:t>Validade</a:t>
            </a:r>
            <a:r>
              <a:rPr lang="en-US" altLang="ko-KR" sz="4000" dirty="0">
                <a:solidFill>
                  <a:schemeClr val="accent2"/>
                </a:solidFill>
              </a:rPr>
              <a:t> da </a:t>
            </a:r>
            <a:r>
              <a:rPr lang="en-US" altLang="ko-KR" sz="4000" dirty="0" err="1">
                <a:solidFill>
                  <a:schemeClr val="accent2"/>
                </a:solidFill>
              </a:rPr>
              <a:t>Pesquisa</a:t>
            </a:r>
            <a:endParaRPr lang="ko-KR" altLang="en-US" sz="4000" dirty="0">
              <a:solidFill>
                <a:schemeClr val="accent2"/>
              </a:solidFill>
            </a:endParaRPr>
          </a:p>
        </p:txBody>
      </p:sp>
      <p:sp>
        <p:nvSpPr>
          <p:cNvPr id="9" name="Content Placeholder 13">
            <a:extLst>
              <a:ext uri="{FF2B5EF4-FFF2-40B4-BE49-F238E27FC236}">
                <a16:creationId xmlns:a16="http://schemas.microsoft.com/office/drawing/2014/main" id="{2801961D-4052-1A4D-A8E1-0F41557751B0}"/>
              </a:ext>
            </a:extLst>
          </p:cNvPr>
          <p:cNvSpPr>
            <a:spLocks noGrp="1"/>
          </p:cNvSpPr>
          <p:nvPr>
            <p:ph idx="1"/>
          </p:nvPr>
        </p:nvSpPr>
        <p:spPr>
          <a:xfrm>
            <a:off x="457200" y="1124744"/>
            <a:ext cx="8229600" cy="4813995"/>
          </a:xfrm>
        </p:spPr>
        <p:txBody>
          <a:bodyPr>
            <a:normAutofit/>
          </a:bodyPr>
          <a:lstStyle/>
          <a:p>
            <a:r>
              <a:rPr lang="pt-BR" sz="2400" kern="1200" dirty="0">
                <a:solidFill>
                  <a:srgbClr val="000000"/>
                </a:solidFill>
                <a:latin typeface="Calibri" panose="020F0502020204030204" pitchFamily="34" charset="0"/>
              </a:rPr>
              <a:t>Externa</a:t>
            </a:r>
          </a:p>
          <a:p>
            <a:pPr lvl="1"/>
            <a:r>
              <a:rPr lang="pt-BR" sz="2000" kern="1200" dirty="0">
                <a:solidFill>
                  <a:srgbClr val="000000"/>
                </a:solidFill>
                <a:latin typeface="Calibri" panose="020F0502020204030204" pitchFamily="34" charset="0"/>
              </a:rPr>
              <a:t>A validade externa está relacionada a capacidade de generalização. Por se tratar de um estudo observacional de caracterização há claramente a presença da ameaça de interação entre os tratamentos e o pesquisador, uma vez que, a amostra do estudo não é representativa frente a população de produtos de software. Principalmente em função de uso parcial de dados simulados</a:t>
            </a:r>
          </a:p>
          <a:p>
            <a:pPr lvl="1"/>
            <a:r>
              <a:rPr lang="pt-BR" sz="2000" kern="1200" dirty="0">
                <a:solidFill>
                  <a:srgbClr val="000000"/>
                </a:solidFill>
                <a:latin typeface="Calibri" panose="020F0502020204030204" pitchFamily="34" charset="0"/>
              </a:rPr>
              <a:t>Por outro lado, a ameaça de interação entre tratamento e a configuração do estudo é garantida uma vez que o participante é um produto de software que está sendo desenvolvido e vem passando por sucessivas evoluções de melhoria.</a:t>
            </a:r>
          </a:p>
          <a:p>
            <a:pPr lvl="1"/>
            <a:r>
              <a:rPr lang="pt-BR" sz="2000" kern="1200" dirty="0">
                <a:solidFill>
                  <a:srgbClr val="000000"/>
                </a:solidFill>
                <a:latin typeface="Calibri" panose="020F0502020204030204" pitchFamily="34" charset="0"/>
              </a:rPr>
              <a:t>Além disso, por se tratar da análise de “versões” já produzidas do produto, a ameaça de interação entre o histórico e tratamento é mitigada</a:t>
            </a:r>
          </a:p>
          <a:p>
            <a:pPr lvl="1"/>
            <a:endParaRPr lang="pt-BR" sz="2000" kern="1200" dirty="0">
              <a:solidFill>
                <a:srgbClr val="000000"/>
              </a:solidFill>
              <a:latin typeface="Calibri" panose="020F0502020204030204" pitchFamily="34" charset="0"/>
            </a:endParaRPr>
          </a:p>
          <a:p>
            <a:pPr lvl="1"/>
            <a:endParaRPr lang="pt-BR" sz="2000" kern="1200" dirty="0">
              <a:solidFill>
                <a:srgbClr val="000000"/>
              </a:solidFill>
              <a:latin typeface="Calibri" panose="020F0502020204030204" pitchFamily="34" charset="0"/>
            </a:endParaRPr>
          </a:p>
          <a:p>
            <a:pPr lvl="1"/>
            <a:endParaRPr lang="pt-BR" sz="2000" kern="1200" dirty="0">
              <a:solidFill>
                <a:srgbClr val="000000"/>
              </a:solidFill>
              <a:latin typeface="Calibri" panose="020F0502020204030204" pitchFamily="34" charset="0"/>
            </a:endParaRPr>
          </a:p>
          <a:p>
            <a:pPr lvl="1"/>
            <a:endParaRPr lang="pt-BR" sz="2000" kern="1200" dirty="0">
              <a:solidFill>
                <a:srgbClr val="000000"/>
              </a:solidFill>
              <a:latin typeface="Calibri" panose="020F0502020204030204" pitchFamily="34" charset="0"/>
            </a:endParaRPr>
          </a:p>
          <a:p>
            <a:pPr marL="0" indent="0">
              <a:buNone/>
            </a:pPr>
            <a:endParaRPr lang="pt-BR" sz="2400" kern="12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362768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40" name="Text Placeholder 1">
            <a:extLst>
              <a:ext uri="{FF2B5EF4-FFF2-40B4-BE49-F238E27FC236}">
                <a16:creationId xmlns:a16="http://schemas.microsoft.com/office/drawing/2014/main" id="{8A8E57CD-E6E6-B640-B170-9EBB3397536F}"/>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Foco</a:t>
            </a:r>
            <a:r>
              <a:rPr lang="en-US" altLang="ko-KR" sz="4000" dirty="0">
                <a:solidFill>
                  <a:schemeClr val="accent2"/>
                </a:solidFill>
              </a:rPr>
              <a:t> </a:t>
            </a:r>
            <a:r>
              <a:rPr lang="en-US" altLang="ko-KR" sz="4000" dirty="0" err="1">
                <a:solidFill>
                  <a:schemeClr val="accent2"/>
                </a:solidFill>
              </a:rPr>
              <a:t>desta</a:t>
            </a:r>
            <a:r>
              <a:rPr lang="en-US" altLang="ko-KR" sz="4000" dirty="0">
                <a:solidFill>
                  <a:schemeClr val="accent2"/>
                </a:solidFill>
              </a:rPr>
              <a:t> </a:t>
            </a:r>
            <a:r>
              <a:rPr lang="en-US" altLang="ko-KR" sz="4000" dirty="0" err="1">
                <a:solidFill>
                  <a:schemeClr val="accent2"/>
                </a:solidFill>
              </a:rPr>
              <a:t>Pesquisa</a:t>
            </a:r>
            <a:endParaRPr lang="ko-KR" altLang="en-US" sz="4000" dirty="0">
              <a:solidFill>
                <a:schemeClr val="accent2"/>
              </a:solidFill>
            </a:endParaRPr>
          </a:p>
        </p:txBody>
      </p:sp>
      <p:pic>
        <p:nvPicPr>
          <p:cNvPr id="50" name="Content Placeholder 4" descr="Experimental-Design-1.gif">
            <a:extLst>
              <a:ext uri="{FF2B5EF4-FFF2-40B4-BE49-F238E27FC236}">
                <a16:creationId xmlns:a16="http://schemas.microsoft.com/office/drawing/2014/main" id="{F9D1DA73-C075-FF45-8BAE-F887B878956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9" r="845" b="6492"/>
          <a:stretch/>
        </p:blipFill>
        <p:spPr>
          <a:xfrm>
            <a:off x="5456543" y="1124744"/>
            <a:ext cx="3651961" cy="3656065"/>
          </a:xfrm>
        </p:spPr>
      </p:pic>
      <p:pic>
        <p:nvPicPr>
          <p:cNvPr id="51" name="Picture 43" descr="QP-QI-QE-QU - 25010.png">
            <a:extLst>
              <a:ext uri="{FF2B5EF4-FFF2-40B4-BE49-F238E27FC236}">
                <a16:creationId xmlns:a16="http://schemas.microsoft.com/office/drawing/2014/main" id="{CC62A332-7738-2043-9A36-CB27ADFB5E72}"/>
              </a:ext>
            </a:extLst>
          </p:cNvPr>
          <p:cNvPicPr>
            <a:picLocks noChangeAspect="1"/>
          </p:cNvPicPr>
          <p:nvPr/>
        </p:nvPicPr>
        <p:blipFill rotWithShape="1">
          <a:blip r:embed="rId4">
            <a:extLst>
              <a:ext uri="{28A0092B-C50C-407E-A947-70E740481C1C}">
                <a14:useLocalDpi xmlns:a14="http://schemas.microsoft.com/office/drawing/2010/main" val="0"/>
              </a:ext>
            </a:extLst>
          </a:blip>
          <a:srcRect l="25926"/>
          <a:stretch/>
        </p:blipFill>
        <p:spPr>
          <a:xfrm>
            <a:off x="123633" y="2852936"/>
            <a:ext cx="5462752" cy="2701290"/>
          </a:xfrm>
          <a:prstGeom prst="rect">
            <a:avLst/>
          </a:prstGeom>
        </p:spPr>
      </p:pic>
    </p:spTree>
    <p:extLst>
      <p:ext uri="{BB962C8B-B14F-4D97-AF65-F5344CB8AC3E}">
        <p14:creationId xmlns:p14="http://schemas.microsoft.com/office/powerpoint/2010/main" val="5919949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Ameaças</a:t>
            </a:r>
            <a:r>
              <a:rPr lang="en-US" altLang="ko-KR" sz="4000" dirty="0">
                <a:solidFill>
                  <a:schemeClr val="accent2"/>
                </a:solidFill>
              </a:rPr>
              <a:t> a </a:t>
            </a:r>
            <a:r>
              <a:rPr lang="en-US" altLang="ko-KR" sz="4000" dirty="0" err="1">
                <a:solidFill>
                  <a:schemeClr val="accent2"/>
                </a:solidFill>
              </a:rPr>
              <a:t>Validade</a:t>
            </a:r>
            <a:r>
              <a:rPr lang="en-US" altLang="ko-KR" sz="4000" dirty="0">
                <a:solidFill>
                  <a:schemeClr val="accent2"/>
                </a:solidFill>
              </a:rPr>
              <a:t> da </a:t>
            </a:r>
            <a:r>
              <a:rPr lang="en-US" altLang="ko-KR" sz="4000" dirty="0" err="1">
                <a:solidFill>
                  <a:schemeClr val="accent2"/>
                </a:solidFill>
              </a:rPr>
              <a:t>Pesquisa</a:t>
            </a:r>
            <a:endParaRPr lang="ko-KR" altLang="en-US" sz="4000" dirty="0">
              <a:solidFill>
                <a:schemeClr val="accent2"/>
              </a:solidFill>
            </a:endParaRPr>
          </a:p>
        </p:txBody>
      </p:sp>
      <p:sp>
        <p:nvSpPr>
          <p:cNvPr id="9" name="Content Placeholder 13">
            <a:extLst>
              <a:ext uri="{FF2B5EF4-FFF2-40B4-BE49-F238E27FC236}">
                <a16:creationId xmlns:a16="http://schemas.microsoft.com/office/drawing/2014/main" id="{2801961D-4052-1A4D-A8E1-0F41557751B0}"/>
              </a:ext>
            </a:extLst>
          </p:cNvPr>
          <p:cNvSpPr>
            <a:spLocks noGrp="1"/>
          </p:cNvSpPr>
          <p:nvPr>
            <p:ph idx="1"/>
          </p:nvPr>
        </p:nvSpPr>
        <p:spPr>
          <a:xfrm>
            <a:off x="457200" y="1124744"/>
            <a:ext cx="8229600" cy="4813995"/>
          </a:xfrm>
        </p:spPr>
        <p:txBody>
          <a:bodyPr>
            <a:normAutofit/>
          </a:bodyPr>
          <a:lstStyle/>
          <a:p>
            <a:r>
              <a:rPr lang="pt-BR" sz="2400" kern="1200" dirty="0">
                <a:solidFill>
                  <a:srgbClr val="000000"/>
                </a:solidFill>
                <a:latin typeface="Calibri" panose="020F0502020204030204" pitchFamily="34" charset="0"/>
              </a:rPr>
              <a:t>Conclusão</a:t>
            </a:r>
          </a:p>
          <a:p>
            <a:pPr lvl="1"/>
            <a:r>
              <a:rPr lang="pt-BR" sz="2000" kern="1200" dirty="0">
                <a:solidFill>
                  <a:srgbClr val="000000"/>
                </a:solidFill>
                <a:latin typeface="Calibri" panose="020F0502020204030204" pitchFamily="34" charset="0"/>
              </a:rPr>
              <a:t>A ameaça de conclusão está associada a robustez dos testes estatísticos realizados no estudo. Para mitigar esse tipo de ameaça foram definidas:</a:t>
            </a:r>
          </a:p>
          <a:p>
            <a:pPr lvl="2"/>
            <a:r>
              <a:rPr lang="pt-BR" sz="1600" kern="1200" dirty="0">
                <a:solidFill>
                  <a:srgbClr val="000000"/>
                </a:solidFill>
                <a:latin typeface="Calibri" panose="020F0502020204030204" pitchFamily="34" charset="0"/>
              </a:rPr>
              <a:t>um modelo matemático com com aplicações algébricas e trigonométricas que indicam indícios de propriedade canônica. O conjunto de regras de transformação é aplicado em qualquer granularidade do modelo.</a:t>
            </a:r>
          </a:p>
          <a:p>
            <a:pPr lvl="2"/>
            <a:r>
              <a:rPr lang="pt-BR" sz="1600" kern="1200" dirty="0">
                <a:solidFill>
                  <a:srgbClr val="000000"/>
                </a:solidFill>
                <a:latin typeface="Calibri" panose="020F0502020204030204" pitchFamily="34" charset="0"/>
              </a:rPr>
              <a:t>Implementação de um protótipo funcional com os testes estatísticos propostos no modelo</a:t>
            </a:r>
          </a:p>
          <a:p>
            <a:pPr lvl="2"/>
            <a:r>
              <a:rPr lang="pt-BR" sz="1600" kern="1200" dirty="0">
                <a:solidFill>
                  <a:srgbClr val="000000"/>
                </a:solidFill>
                <a:latin typeface="Calibri" panose="020F0502020204030204" pitchFamily="34" charset="0"/>
              </a:rPr>
              <a:t>testes de hipóteses do tipo A/</a:t>
            </a:r>
            <a:r>
              <a:rPr lang="pt-BR" sz="1600" kern="1200" dirty="0" err="1">
                <a:solidFill>
                  <a:srgbClr val="000000"/>
                </a:solidFill>
                <a:latin typeface="Calibri" panose="020F0502020204030204" pitchFamily="34" charset="0"/>
              </a:rPr>
              <a:t>B</a:t>
            </a:r>
            <a:r>
              <a:rPr lang="pt-BR" sz="1600" kern="1200" dirty="0">
                <a:solidFill>
                  <a:srgbClr val="000000"/>
                </a:solidFill>
                <a:latin typeface="Calibri" panose="020F0502020204030204" pitchFamily="34" charset="0"/>
              </a:rPr>
              <a:t> para simular versões de produto em uso, em ambiente experimentação contínua.</a:t>
            </a:r>
          </a:p>
          <a:p>
            <a:pPr lvl="1"/>
            <a:endParaRPr lang="pt-BR" sz="2000" kern="1200" dirty="0">
              <a:solidFill>
                <a:srgbClr val="000000"/>
              </a:solidFill>
              <a:latin typeface="Calibri" panose="020F0502020204030204" pitchFamily="34" charset="0"/>
            </a:endParaRPr>
          </a:p>
          <a:p>
            <a:pPr lvl="1"/>
            <a:endParaRPr lang="pt-BR" sz="2000" kern="1200" dirty="0">
              <a:solidFill>
                <a:srgbClr val="000000"/>
              </a:solidFill>
              <a:latin typeface="Calibri" panose="020F0502020204030204" pitchFamily="34" charset="0"/>
            </a:endParaRPr>
          </a:p>
          <a:p>
            <a:pPr lvl="1"/>
            <a:endParaRPr lang="pt-BR" sz="2000" kern="1200" dirty="0">
              <a:solidFill>
                <a:srgbClr val="000000"/>
              </a:solidFill>
              <a:latin typeface="Calibri" panose="020F0502020204030204" pitchFamily="34" charset="0"/>
            </a:endParaRPr>
          </a:p>
          <a:p>
            <a:pPr marL="0" indent="0">
              <a:buNone/>
            </a:pPr>
            <a:endParaRPr lang="pt-BR" sz="2400" kern="12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8744738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Conclusões</a:t>
            </a:r>
            <a:endParaRPr lang="ko-KR" altLang="en-US" sz="4000" dirty="0">
              <a:solidFill>
                <a:schemeClr val="accent2"/>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Macroatividades</a:t>
            </a:r>
            <a:r>
              <a:rPr lang="en-US" altLang="ko-KR" sz="2000" dirty="0">
                <a:solidFill>
                  <a:srgbClr val="C0504D"/>
                </a:solidFill>
              </a:rPr>
              <a:t> </a:t>
            </a:r>
            <a:r>
              <a:rPr lang="en-US" altLang="ko-KR" sz="2000" dirty="0" err="1">
                <a:solidFill>
                  <a:srgbClr val="C0504D"/>
                </a:solidFill>
              </a:rPr>
              <a:t>Realizadas</a:t>
            </a:r>
            <a:endParaRPr lang="en-US" altLang="ko-KR" sz="2000" dirty="0">
              <a:solidFill>
                <a:srgbClr val="C0504D"/>
              </a:solidFill>
            </a:endParaRPr>
          </a:p>
        </p:txBody>
      </p:sp>
      <p:sp>
        <p:nvSpPr>
          <p:cNvPr id="9" name="Content Placeholder 13">
            <a:extLst>
              <a:ext uri="{FF2B5EF4-FFF2-40B4-BE49-F238E27FC236}">
                <a16:creationId xmlns:a16="http://schemas.microsoft.com/office/drawing/2014/main" id="{AE9F2611-655C-924B-9D7A-B153BBB9B5D0}"/>
              </a:ext>
            </a:extLst>
          </p:cNvPr>
          <p:cNvSpPr>
            <a:spLocks noGrp="1"/>
          </p:cNvSpPr>
          <p:nvPr>
            <p:ph idx="1"/>
          </p:nvPr>
        </p:nvSpPr>
        <p:spPr>
          <a:xfrm>
            <a:off x="457200" y="1428006"/>
            <a:ext cx="8229600" cy="4510733"/>
          </a:xfrm>
        </p:spPr>
        <p:txBody>
          <a:bodyPr>
            <a:normAutofit fontScale="92500"/>
          </a:bodyPr>
          <a:lstStyle/>
          <a:p>
            <a:r>
              <a:rPr lang="pt-BR" sz="2400" kern="1200" dirty="0">
                <a:solidFill>
                  <a:srgbClr val="000000"/>
                </a:solidFill>
                <a:latin typeface="Calibri" panose="020F0502020204030204" pitchFamily="34" charset="0"/>
              </a:rPr>
              <a:t>Pesquisa bibliográfica sobre as áreas de conhecimento que suportam a ideia desta proposta. Quer sejam:</a:t>
            </a:r>
          </a:p>
          <a:p>
            <a:pPr marL="800100" lvl="1" indent="0">
              <a:buNone/>
            </a:pPr>
            <a:r>
              <a:rPr lang="pt-BR" sz="1600" kern="1200" dirty="0">
                <a:solidFill>
                  <a:srgbClr val="000000"/>
                </a:solidFill>
                <a:latin typeface="Calibri" panose="020F0502020204030204" pitchFamily="34" charset="0"/>
              </a:rPr>
              <a:t>a) modelos qualidade de produto de software; </a:t>
            </a:r>
          </a:p>
          <a:p>
            <a:pPr marL="800100" lvl="1" indent="0">
              <a:buNone/>
            </a:pPr>
            <a:r>
              <a:rPr lang="pt-BR" sz="1600" kern="1200" dirty="0" err="1">
                <a:solidFill>
                  <a:srgbClr val="000000"/>
                </a:solidFill>
                <a:latin typeface="Calibri" panose="020F0502020204030204" pitchFamily="34" charset="0"/>
              </a:rPr>
              <a:t>b</a:t>
            </a:r>
            <a:r>
              <a:rPr lang="pt-BR" sz="1600" kern="1200" dirty="0">
                <a:solidFill>
                  <a:srgbClr val="000000"/>
                </a:solidFill>
                <a:latin typeface="Calibri" panose="020F0502020204030204" pitchFamily="34" charset="0"/>
              </a:rPr>
              <a:t>) visão analítica para observar e apoiar a tomada de decisão sobre a qualidade de produto de software;</a:t>
            </a:r>
          </a:p>
          <a:p>
            <a:pPr marL="800100" lvl="1" indent="0">
              <a:buNone/>
            </a:pPr>
            <a:r>
              <a:rPr lang="pt-BR" sz="1600" kern="1200" dirty="0">
                <a:solidFill>
                  <a:srgbClr val="000000"/>
                </a:solidFill>
                <a:latin typeface="Calibri" panose="020F0502020204030204" pitchFamily="34" charset="0"/>
              </a:rPr>
              <a:t> </a:t>
            </a:r>
            <a:r>
              <a:rPr lang="pt-BR" sz="1600" kern="1200" dirty="0" err="1">
                <a:solidFill>
                  <a:srgbClr val="000000"/>
                </a:solidFill>
                <a:latin typeface="Calibri" panose="020F0502020204030204" pitchFamily="34" charset="0"/>
              </a:rPr>
              <a:t>c</a:t>
            </a:r>
            <a:r>
              <a:rPr lang="pt-BR" sz="1600" kern="1200" dirty="0">
                <a:solidFill>
                  <a:srgbClr val="000000"/>
                </a:solidFill>
                <a:latin typeface="Calibri" panose="020F0502020204030204" pitchFamily="34" charset="0"/>
              </a:rPr>
              <a:t>) ambientes de desenvolvimento e experimentação contínua de software para apoiar a tomada de decisão sobre a escolha de versões de produtos de produtos de software; </a:t>
            </a:r>
          </a:p>
          <a:p>
            <a:pPr marL="800100" lvl="1" indent="0">
              <a:buNone/>
            </a:pPr>
            <a:r>
              <a:rPr lang="pt-BR" sz="1600" kern="1200" dirty="0" err="1">
                <a:solidFill>
                  <a:srgbClr val="000000"/>
                </a:solidFill>
                <a:latin typeface="Calibri" panose="020F0502020204030204" pitchFamily="34" charset="0"/>
              </a:rPr>
              <a:t>d</a:t>
            </a:r>
            <a:r>
              <a:rPr lang="pt-BR" sz="1600" kern="1200" dirty="0">
                <a:solidFill>
                  <a:srgbClr val="000000"/>
                </a:solidFill>
                <a:latin typeface="Calibri" panose="020F0502020204030204" pitchFamily="34" charset="0"/>
              </a:rPr>
              <a:t>) uso de tensores, aplicações algébricas e trigonométricas, como ferramenta matemática para modelar e a analisar a qualidade de produto de forma multidimensional </a:t>
            </a:r>
          </a:p>
          <a:p>
            <a:pPr marL="342900" lvl="1" indent="-342900">
              <a:buFont typeface="Arial" charset="0"/>
              <a:buChar char="•"/>
            </a:pPr>
            <a:r>
              <a:rPr lang="pt-BR" sz="2400" kern="1200" dirty="0">
                <a:solidFill>
                  <a:srgbClr val="000000"/>
                </a:solidFill>
                <a:latin typeface="Calibri" panose="020F0502020204030204" pitchFamily="34" charset="0"/>
                <a:ea typeface="+mn-ea"/>
                <a:cs typeface="+mn-cs"/>
              </a:rPr>
              <a:t>Pesquisa bibliográfica sobre o arcabouço de métodos, procedimentos e ferramentas utilizado em trabalhos relacionados</a:t>
            </a:r>
          </a:p>
          <a:p>
            <a:pPr marL="342900" lvl="1" indent="-342900">
              <a:buFont typeface="Arial" charset="0"/>
              <a:buChar char="•"/>
            </a:pPr>
            <a:r>
              <a:rPr lang="pt-BR" sz="2400" kern="1200" dirty="0">
                <a:solidFill>
                  <a:srgbClr val="000000"/>
                </a:solidFill>
                <a:latin typeface="Calibri" panose="020F0502020204030204" pitchFamily="34" charset="0"/>
                <a:ea typeface="+mn-ea"/>
                <a:cs typeface="+mn-cs"/>
              </a:rPr>
              <a:t>Desenvolvimento de um protótipo funcional, com uso de dados reais e simulados que permitiu explorar, de forma preliminar, a viabilidade computacional da ideia proposta</a:t>
            </a:r>
          </a:p>
          <a:p>
            <a:pPr lvl="1"/>
            <a:endParaRPr lang="pt-BR" sz="2000" kern="12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9455931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Macroatividades</a:t>
            </a:r>
            <a:r>
              <a:rPr lang="en-US" altLang="ko-KR" sz="2000" dirty="0">
                <a:solidFill>
                  <a:srgbClr val="C0504D"/>
                </a:solidFill>
              </a:rPr>
              <a:t> </a:t>
            </a:r>
            <a:r>
              <a:rPr lang="en-US" altLang="ko-KR" sz="2000" dirty="0" err="1">
                <a:solidFill>
                  <a:srgbClr val="C0504D"/>
                </a:solidFill>
              </a:rPr>
              <a:t>Realizadas</a:t>
            </a:r>
            <a:endParaRPr lang="en-US" altLang="ko-KR" sz="2000" dirty="0">
              <a:solidFill>
                <a:srgbClr val="C0504D"/>
              </a:solidFill>
            </a:endParaRPr>
          </a:p>
        </p:txBody>
      </p:sp>
      <p:sp>
        <p:nvSpPr>
          <p:cNvPr id="9" name="Content Placeholder 13">
            <a:extLst>
              <a:ext uri="{FF2B5EF4-FFF2-40B4-BE49-F238E27FC236}">
                <a16:creationId xmlns:a16="http://schemas.microsoft.com/office/drawing/2014/main" id="{AE9F2611-655C-924B-9D7A-B153BBB9B5D0}"/>
              </a:ext>
            </a:extLst>
          </p:cNvPr>
          <p:cNvSpPr>
            <a:spLocks noGrp="1"/>
          </p:cNvSpPr>
          <p:nvPr>
            <p:ph idx="1"/>
          </p:nvPr>
        </p:nvSpPr>
        <p:spPr>
          <a:xfrm>
            <a:off x="457200" y="1428006"/>
            <a:ext cx="8229600" cy="4510733"/>
          </a:xfrm>
        </p:spPr>
        <p:txBody>
          <a:bodyPr>
            <a:normAutofit/>
          </a:bodyPr>
          <a:lstStyle/>
          <a:p>
            <a:pPr algn="just">
              <a:buFont typeface="Symbol" pitchFamily="2" charset="2"/>
              <a:buChar char="·"/>
            </a:pPr>
            <a:r>
              <a:rPr lang="pt-BR" sz="2400" kern="1200" dirty="0">
                <a:solidFill>
                  <a:srgbClr val="000000"/>
                </a:solidFill>
                <a:latin typeface="Calibri" panose="020F0502020204030204" pitchFamily="34" charset="0"/>
              </a:rPr>
              <a:t>Publicação de um artigo sobre as ideias iniciais desta proposta, que foram recentemente discutidas no ESEM</a:t>
            </a:r>
            <a:r>
              <a:rPr lang="pt-BR" sz="2400" dirty="0">
                <a:latin typeface="Arial" panose="020B0604020202020204" pitchFamily="34" charset="0"/>
              </a:rPr>
              <a:t>.</a:t>
            </a:r>
          </a:p>
          <a:p>
            <a:pPr lvl="1" algn="just">
              <a:buFont typeface="Symbol" pitchFamily="2" charset="2"/>
              <a:buChar char="·"/>
            </a:pPr>
            <a:r>
              <a:rPr lang="en-US" sz="1600" kern="1200" dirty="0" err="1">
                <a:solidFill>
                  <a:srgbClr val="000000"/>
                </a:solidFill>
                <a:latin typeface="Calibri" panose="020F0502020204030204" pitchFamily="34" charset="0"/>
              </a:rPr>
              <a:t>Neri</a:t>
            </a:r>
            <a:r>
              <a:rPr lang="en-US" sz="1600" kern="1200" dirty="0">
                <a:solidFill>
                  <a:srgbClr val="000000"/>
                </a:solidFill>
                <a:latin typeface="Calibri" panose="020F0502020204030204" pitchFamily="34" charset="0"/>
              </a:rPr>
              <a:t>, </a:t>
            </a:r>
            <a:r>
              <a:rPr lang="en-US" sz="1600" kern="1200" dirty="0" err="1">
                <a:solidFill>
                  <a:srgbClr val="000000"/>
                </a:solidFill>
                <a:latin typeface="Calibri" panose="020F0502020204030204" pitchFamily="34" charset="0"/>
              </a:rPr>
              <a:t>Hilmer</a:t>
            </a:r>
            <a:r>
              <a:rPr lang="en-US" sz="1600" kern="1200" dirty="0">
                <a:solidFill>
                  <a:srgbClr val="000000"/>
                </a:solidFill>
                <a:latin typeface="Calibri" panose="020F0502020204030204" pitchFamily="34" charset="0"/>
              </a:rPr>
              <a:t> Rodrigues; </a:t>
            </a:r>
            <a:r>
              <a:rPr lang="en-US" sz="1600" kern="1200" dirty="0" err="1">
                <a:solidFill>
                  <a:srgbClr val="000000"/>
                </a:solidFill>
                <a:latin typeface="Calibri" panose="020F0502020204030204" pitchFamily="34" charset="0"/>
              </a:rPr>
              <a:t>Travassos</a:t>
            </a:r>
            <a:r>
              <a:rPr lang="en-US" sz="1600" kern="1200" dirty="0">
                <a:solidFill>
                  <a:srgbClr val="000000"/>
                </a:solidFill>
                <a:latin typeface="Calibri" panose="020F0502020204030204" pitchFamily="34" charset="0"/>
              </a:rPr>
              <a:t>, Guilherme Horta. </a:t>
            </a:r>
            <a:r>
              <a:rPr lang="en-US" sz="1600" kern="1200" dirty="0" err="1">
                <a:solidFill>
                  <a:srgbClr val="000000"/>
                </a:solidFill>
                <a:latin typeface="Calibri" panose="020F0502020204030204" pitchFamily="34" charset="0"/>
              </a:rPr>
              <a:t>Measuresoftgram</a:t>
            </a:r>
            <a:r>
              <a:rPr lang="en-US" sz="1600" kern="1200" dirty="0">
                <a:solidFill>
                  <a:srgbClr val="000000"/>
                </a:solidFill>
                <a:latin typeface="Calibri" panose="020F0502020204030204" pitchFamily="34" charset="0"/>
              </a:rPr>
              <a:t>. In: the 12th ACM/IEEE International Symposium, 2018, Oulu. Proceedings of the 12th ACM/IEEE International Symposium on Empirical Software Engineering and Measurement - ESEM '18. </a:t>
            </a:r>
            <a:r>
              <a:rPr lang="en" sz="1600" kern="1200" dirty="0">
                <a:solidFill>
                  <a:srgbClr val="000000"/>
                </a:solidFill>
                <a:latin typeface="Calibri" panose="020F0502020204030204" pitchFamily="34" charset="0"/>
              </a:rPr>
              <a:t>New York: ACM Press, 2018. p. 1-4</a:t>
            </a:r>
            <a:r>
              <a:rPr lang="en" sz="1600" dirty="0"/>
              <a:t>.</a:t>
            </a:r>
            <a:r>
              <a:rPr lang="en" sz="1400" u="sng" dirty="0">
                <a:solidFill>
                  <a:srgbClr val="0000FF"/>
                </a:solidFill>
                <a:hlinkClick r:id="rId3">
                  <a:extLst>
                    <a:ext uri="{A12FA001-AC4F-418D-AE19-62706E023703}">
                      <ahyp:hlinkClr xmlns:ahyp="http://schemas.microsoft.com/office/drawing/2018/hyperlinkcolor" val="tx"/>
                    </a:ext>
                  </a:extLst>
                </a:hlinkClick>
              </a:rPr>
              <a:t>http://dx.doi.org/10.1145/3239235.3267438</a:t>
            </a:r>
            <a:endParaRPr lang="en" sz="1400" dirty="0">
              <a:solidFill>
                <a:srgbClr val="0000FF"/>
              </a:solidFill>
              <a:hlinkClick r:id="rId3">
                <a:extLst>
                  <a:ext uri="{A12FA001-AC4F-418D-AE19-62706E023703}">
                    <ahyp:hlinkClr xmlns:ahyp="http://schemas.microsoft.com/office/drawing/2018/hyperlinkcolor" val="tx"/>
                  </a:ext>
                </a:extLst>
              </a:hlinkClick>
            </a:endParaRPr>
          </a:p>
          <a:p>
            <a:pPr lvl="1"/>
            <a:endParaRPr lang="pt-BR" sz="2000" kern="1200" dirty="0">
              <a:solidFill>
                <a:srgbClr val="000000"/>
              </a:solidFill>
              <a:latin typeface="Calibri" panose="020F0502020204030204" pitchFamily="34" charset="0"/>
            </a:endParaRPr>
          </a:p>
        </p:txBody>
      </p:sp>
      <p:sp>
        <p:nvSpPr>
          <p:cNvPr id="10" name="Text Placeholder 1">
            <a:extLst>
              <a:ext uri="{FF2B5EF4-FFF2-40B4-BE49-F238E27FC236}">
                <a16:creationId xmlns:a16="http://schemas.microsoft.com/office/drawing/2014/main" id="{48673BA9-FE00-DF4F-BD41-0678B33FBC67}"/>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Conclusões</a:t>
            </a:r>
            <a:endParaRPr lang="ko-KR" altLang="en-US" sz="4000" dirty="0">
              <a:solidFill>
                <a:schemeClr val="accent2"/>
              </a:solidFill>
            </a:endParaRPr>
          </a:p>
        </p:txBody>
      </p:sp>
    </p:spTree>
    <p:extLst>
      <p:ext uri="{BB962C8B-B14F-4D97-AF65-F5344CB8AC3E}">
        <p14:creationId xmlns:p14="http://schemas.microsoft.com/office/powerpoint/2010/main" val="10599862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Macroatividades</a:t>
            </a:r>
            <a:r>
              <a:rPr lang="en-US" altLang="ko-KR" sz="2000" dirty="0">
                <a:solidFill>
                  <a:srgbClr val="C0504D"/>
                </a:solidFill>
              </a:rPr>
              <a:t> </a:t>
            </a:r>
            <a:r>
              <a:rPr lang="en-US" altLang="ko-KR" sz="2000" dirty="0" err="1">
                <a:solidFill>
                  <a:srgbClr val="C0504D"/>
                </a:solidFill>
              </a:rPr>
              <a:t>Previstas</a:t>
            </a:r>
            <a:endParaRPr lang="en-US" altLang="ko-KR" sz="2000" dirty="0">
              <a:solidFill>
                <a:srgbClr val="C0504D"/>
              </a:solidFill>
            </a:endParaRPr>
          </a:p>
        </p:txBody>
      </p:sp>
      <p:sp>
        <p:nvSpPr>
          <p:cNvPr id="10" name="Text Placeholder 1">
            <a:extLst>
              <a:ext uri="{FF2B5EF4-FFF2-40B4-BE49-F238E27FC236}">
                <a16:creationId xmlns:a16="http://schemas.microsoft.com/office/drawing/2014/main" id="{46D1349A-7166-6B49-AF66-1824C2C03C7B}"/>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Conclusões</a:t>
            </a:r>
            <a:endParaRPr lang="ko-KR" altLang="en-US" sz="4000" dirty="0">
              <a:solidFill>
                <a:schemeClr val="accent2"/>
              </a:solidFill>
            </a:endParaRPr>
          </a:p>
        </p:txBody>
      </p:sp>
      <p:sp>
        <p:nvSpPr>
          <p:cNvPr id="11" name="Content Placeholder 13">
            <a:extLst>
              <a:ext uri="{FF2B5EF4-FFF2-40B4-BE49-F238E27FC236}">
                <a16:creationId xmlns:a16="http://schemas.microsoft.com/office/drawing/2014/main" id="{C78BB391-68E0-E049-80D2-2B87D9294EC4}"/>
              </a:ext>
            </a:extLst>
          </p:cNvPr>
          <p:cNvSpPr>
            <a:spLocks noGrp="1"/>
          </p:cNvSpPr>
          <p:nvPr>
            <p:ph idx="1"/>
          </p:nvPr>
        </p:nvSpPr>
        <p:spPr>
          <a:xfrm>
            <a:off x="457200" y="1428006"/>
            <a:ext cx="8229600" cy="4510733"/>
          </a:xfrm>
        </p:spPr>
        <p:txBody>
          <a:bodyPr>
            <a:noAutofit/>
          </a:bodyPr>
          <a:lstStyle/>
          <a:p>
            <a:pPr algn="just">
              <a:buFont typeface="Symbol" pitchFamily="2" charset="2"/>
              <a:buChar char="·"/>
            </a:pPr>
            <a:r>
              <a:rPr lang="pt-BR" sz="1700" kern="1200" dirty="0">
                <a:solidFill>
                  <a:srgbClr val="000000"/>
                </a:solidFill>
                <a:latin typeface="Calibri" panose="020F0502020204030204" pitchFamily="34" charset="0"/>
              </a:rPr>
              <a:t>Formalizar o modelo matemático</a:t>
            </a:r>
          </a:p>
          <a:p>
            <a:pPr algn="just">
              <a:buFont typeface="Symbol" pitchFamily="2" charset="2"/>
              <a:buChar char="·"/>
            </a:pPr>
            <a:r>
              <a:rPr lang="pt-BR" sz="1700" kern="1200" dirty="0">
                <a:solidFill>
                  <a:srgbClr val="000000"/>
                </a:solidFill>
                <a:latin typeface="Calibri" panose="020F0502020204030204" pitchFamily="34" charset="0"/>
              </a:rPr>
              <a:t>Investigar a eficiência das técnicas de decomposição de tensores nesse contexto de dados da qualidade de produto de software, com objetivo principal de identificar relações latentes entre esses dados, de forma multidimensional;</a:t>
            </a:r>
          </a:p>
          <a:p>
            <a:pPr algn="just">
              <a:buFont typeface="Symbol" pitchFamily="2" charset="2"/>
              <a:buChar char="·"/>
            </a:pPr>
            <a:r>
              <a:rPr lang="pt-BR" sz="1700" kern="1200" dirty="0" err="1">
                <a:solidFill>
                  <a:srgbClr val="000000"/>
                </a:solidFill>
                <a:latin typeface="Calibri" panose="020F0502020204030204" pitchFamily="34" charset="0"/>
              </a:rPr>
              <a:t>Substistiuir</a:t>
            </a:r>
            <a:r>
              <a:rPr lang="pt-BR" sz="1700" kern="1200" dirty="0">
                <a:solidFill>
                  <a:srgbClr val="000000"/>
                </a:solidFill>
                <a:latin typeface="Calibri" panose="020F0502020204030204" pitchFamily="34" charset="0"/>
              </a:rPr>
              <a:t> o </a:t>
            </a:r>
            <a:r>
              <a:rPr lang="pt-BR" sz="1700" i="1" kern="1200" dirty="0" err="1">
                <a:solidFill>
                  <a:srgbClr val="000000"/>
                </a:solidFill>
                <a:latin typeface="Calibri" panose="020F0502020204030204" pitchFamily="34" charset="0"/>
              </a:rPr>
              <a:t>back-end</a:t>
            </a:r>
            <a:r>
              <a:rPr lang="pt-BR" sz="1700" kern="1200" dirty="0">
                <a:solidFill>
                  <a:srgbClr val="000000"/>
                </a:solidFill>
                <a:latin typeface="Calibri" panose="020F0502020204030204" pitchFamily="34" charset="0"/>
              </a:rPr>
              <a:t> </a:t>
            </a:r>
            <a:r>
              <a:rPr lang="pt-BR" sz="1700" kern="1200" dirty="0" err="1">
                <a:solidFill>
                  <a:srgbClr val="000000"/>
                </a:solidFill>
                <a:latin typeface="Calibri" panose="020F0502020204030204" pitchFamily="34" charset="0"/>
              </a:rPr>
              <a:t>Numpy</a:t>
            </a:r>
            <a:r>
              <a:rPr lang="pt-BR" sz="1700" kern="1200" dirty="0">
                <a:solidFill>
                  <a:srgbClr val="000000"/>
                </a:solidFill>
                <a:latin typeface="Calibri" panose="020F0502020204030204" pitchFamily="34" charset="0"/>
              </a:rPr>
              <a:t> pelo </a:t>
            </a:r>
            <a:r>
              <a:rPr lang="pt-BR" sz="1700" kern="1200" dirty="0" err="1">
                <a:solidFill>
                  <a:srgbClr val="000000"/>
                </a:solidFill>
                <a:latin typeface="Calibri" panose="020F0502020204030204" pitchFamily="34" charset="0"/>
              </a:rPr>
              <a:t>TensorFlow</a:t>
            </a:r>
            <a:endParaRPr lang="pt-BR" sz="1700" kern="1200" dirty="0">
              <a:solidFill>
                <a:srgbClr val="000000"/>
              </a:solidFill>
              <a:latin typeface="Calibri" panose="020F0502020204030204" pitchFamily="34" charset="0"/>
            </a:endParaRPr>
          </a:p>
          <a:p>
            <a:pPr algn="just">
              <a:buFont typeface="Symbol" pitchFamily="2" charset="2"/>
              <a:buChar char="·"/>
            </a:pPr>
            <a:r>
              <a:rPr lang="pt-BR" sz="1700" kern="1200" dirty="0">
                <a:solidFill>
                  <a:srgbClr val="000000"/>
                </a:solidFill>
                <a:latin typeface="Calibri" panose="020F0502020204030204" pitchFamily="34" charset="0"/>
              </a:rPr>
              <a:t>Investigar se os tratamentos de </a:t>
            </a:r>
            <a:r>
              <a:rPr lang="pt-BR" sz="1700" kern="1200" dirty="0" err="1">
                <a:solidFill>
                  <a:srgbClr val="000000"/>
                </a:solidFill>
                <a:latin typeface="Calibri" panose="020F0502020204030204" pitchFamily="34" charset="0"/>
              </a:rPr>
              <a:t>esparsidade</a:t>
            </a:r>
            <a:r>
              <a:rPr lang="pt-BR" sz="1700" kern="1200" dirty="0">
                <a:solidFill>
                  <a:srgbClr val="000000"/>
                </a:solidFill>
                <a:latin typeface="Calibri" panose="020F0502020204030204" pitchFamily="34" charset="0"/>
              </a:rPr>
              <a:t> providos pela decomposição dos tensores podem ser aplicados de forma eficiente a dados de qualidade de produto de software</a:t>
            </a:r>
          </a:p>
          <a:p>
            <a:pPr algn="just">
              <a:buFont typeface="Symbol" pitchFamily="2" charset="2"/>
              <a:buChar char="·"/>
            </a:pPr>
            <a:r>
              <a:rPr lang="pt-BR" sz="1700" kern="1200" dirty="0">
                <a:solidFill>
                  <a:srgbClr val="000000"/>
                </a:solidFill>
                <a:latin typeface="Calibri" panose="020F0502020204030204" pitchFamily="34" charset="0"/>
              </a:rPr>
              <a:t>Aprofundar o tratamento para o valor zero, 0, no modelo proposto</a:t>
            </a:r>
          </a:p>
          <a:p>
            <a:pPr algn="just">
              <a:buFont typeface="Symbol" pitchFamily="2" charset="2"/>
              <a:buChar char="·"/>
            </a:pPr>
            <a:r>
              <a:rPr lang="pt-BR" sz="1700" kern="1200" dirty="0">
                <a:solidFill>
                  <a:srgbClr val="000000"/>
                </a:solidFill>
                <a:latin typeface="Calibri" panose="020F0502020204030204" pitchFamily="34" charset="0"/>
              </a:rPr>
              <a:t>Avaliar se a medida de similaridade de vetores se mostra apropriada para interpretação para a diferença percebida na qualidade de produto planejada e realizada</a:t>
            </a:r>
          </a:p>
          <a:p>
            <a:pPr algn="just">
              <a:buFont typeface="Symbol" pitchFamily="2" charset="2"/>
              <a:buChar char="·"/>
            </a:pPr>
            <a:r>
              <a:rPr lang="pt-BR" sz="1700" kern="1200" dirty="0">
                <a:solidFill>
                  <a:srgbClr val="000000"/>
                </a:solidFill>
                <a:latin typeface="Calibri" panose="020F0502020204030204" pitchFamily="34" charset="0"/>
              </a:rPr>
              <a:t>Instrumentação de um ambiente de experimentação contínua aplicado ao contexto da Administração Pública Federal Brasileira</a:t>
            </a:r>
          </a:p>
          <a:p>
            <a:pPr algn="just">
              <a:buFont typeface="Symbol" pitchFamily="2" charset="2"/>
              <a:buChar char="·"/>
            </a:pPr>
            <a:r>
              <a:rPr lang="pt-BR" sz="1700" kern="1200" dirty="0">
                <a:solidFill>
                  <a:srgbClr val="000000"/>
                </a:solidFill>
                <a:latin typeface="Calibri" panose="020F0502020204030204" pitchFamily="34" charset="0"/>
              </a:rPr>
              <a:t>Definir o conjunto de organizações públicas participantes dos estudos experimentais a serem conduzidos para investigação, no contexto da indústria, sobre as ideias desta pesquisa</a:t>
            </a:r>
          </a:p>
          <a:p>
            <a:pPr algn="just">
              <a:buFont typeface="Symbol" pitchFamily="2" charset="2"/>
              <a:buChar char="·"/>
            </a:pPr>
            <a:r>
              <a:rPr lang="pt-BR" sz="1700" kern="1200" dirty="0">
                <a:solidFill>
                  <a:srgbClr val="000000"/>
                </a:solidFill>
                <a:latin typeface="Calibri" panose="020F0502020204030204" pitchFamily="34" charset="0"/>
              </a:rPr>
              <a:t>Redigir a Tese de Doutorado e defendê-la na presença de uma banca</a:t>
            </a:r>
          </a:p>
        </p:txBody>
      </p:sp>
    </p:spTree>
    <p:extLst>
      <p:ext uri="{BB962C8B-B14F-4D97-AF65-F5344CB8AC3E}">
        <p14:creationId xmlns:p14="http://schemas.microsoft.com/office/powerpoint/2010/main" val="10627566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Veículos</a:t>
            </a:r>
            <a:r>
              <a:rPr lang="en-US" altLang="ko-KR" sz="2000" dirty="0">
                <a:solidFill>
                  <a:srgbClr val="C0504D"/>
                </a:solidFill>
              </a:rPr>
              <a:t> </a:t>
            </a:r>
            <a:r>
              <a:rPr lang="en-US" altLang="ko-KR" sz="2000" dirty="0" err="1">
                <a:solidFill>
                  <a:srgbClr val="C0504D"/>
                </a:solidFill>
              </a:rPr>
              <a:t>candidatos</a:t>
            </a:r>
            <a:r>
              <a:rPr lang="en-US" altLang="ko-KR" sz="2000" dirty="0">
                <a:solidFill>
                  <a:srgbClr val="C0504D"/>
                </a:solidFill>
              </a:rPr>
              <a:t> a </a:t>
            </a:r>
            <a:r>
              <a:rPr lang="en-US" altLang="ko-KR" sz="2000" dirty="0" err="1">
                <a:solidFill>
                  <a:srgbClr val="C0504D"/>
                </a:solidFill>
              </a:rPr>
              <a:t>submissão</a:t>
            </a:r>
            <a:r>
              <a:rPr lang="en-US" altLang="ko-KR" sz="2000" dirty="0">
                <a:solidFill>
                  <a:srgbClr val="C0504D"/>
                </a:solidFill>
              </a:rPr>
              <a:t> dos </a:t>
            </a:r>
            <a:r>
              <a:rPr lang="en-US" altLang="ko-KR" sz="2000" dirty="0" err="1">
                <a:solidFill>
                  <a:srgbClr val="C0504D"/>
                </a:solidFill>
              </a:rPr>
              <a:t>resultados</a:t>
            </a:r>
            <a:r>
              <a:rPr lang="en-US" altLang="ko-KR" sz="2000" dirty="0">
                <a:solidFill>
                  <a:srgbClr val="C0504D"/>
                </a:solidFill>
              </a:rPr>
              <a:t> </a:t>
            </a:r>
            <a:r>
              <a:rPr lang="en-US" altLang="ko-KR" sz="2000" dirty="0" err="1">
                <a:solidFill>
                  <a:srgbClr val="C0504D"/>
                </a:solidFill>
              </a:rPr>
              <a:t>desta</a:t>
            </a:r>
            <a:r>
              <a:rPr lang="en-US" altLang="ko-KR" sz="2000" dirty="0">
                <a:solidFill>
                  <a:srgbClr val="C0504D"/>
                </a:solidFill>
              </a:rPr>
              <a:t> </a:t>
            </a:r>
            <a:r>
              <a:rPr lang="en-US" altLang="ko-KR" sz="2000" dirty="0" err="1">
                <a:solidFill>
                  <a:srgbClr val="C0504D"/>
                </a:solidFill>
              </a:rPr>
              <a:t>pesquisa</a:t>
            </a:r>
            <a:r>
              <a:rPr lang="en-US" altLang="ko-KR" sz="2000" dirty="0">
                <a:solidFill>
                  <a:srgbClr val="C0504D"/>
                </a:solidFill>
              </a:rPr>
              <a:t> </a:t>
            </a:r>
          </a:p>
        </p:txBody>
      </p:sp>
      <p:sp>
        <p:nvSpPr>
          <p:cNvPr id="9" name="Content Placeholder 13">
            <a:extLst>
              <a:ext uri="{FF2B5EF4-FFF2-40B4-BE49-F238E27FC236}">
                <a16:creationId xmlns:a16="http://schemas.microsoft.com/office/drawing/2014/main" id="{AE9F2611-655C-924B-9D7A-B153BBB9B5D0}"/>
              </a:ext>
            </a:extLst>
          </p:cNvPr>
          <p:cNvSpPr>
            <a:spLocks noGrp="1"/>
          </p:cNvSpPr>
          <p:nvPr>
            <p:ph idx="1"/>
          </p:nvPr>
        </p:nvSpPr>
        <p:spPr>
          <a:xfrm>
            <a:off x="457200" y="1428006"/>
            <a:ext cx="8229600" cy="4510733"/>
          </a:xfrm>
        </p:spPr>
        <p:txBody>
          <a:bodyPr>
            <a:normAutofit fontScale="92500" lnSpcReduction="10000"/>
          </a:bodyPr>
          <a:lstStyle/>
          <a:p>
            <a:r>
              <a:rPr lang="pt-BR" sz="2400" kern="1200" dirty="0">
                <a:solidFill>
                  <a:srgbClr val="000000"/>
                </a:solidFill>
              </a:rPr>
              <a:t>Submissão e publicação de artigos em eventos e periódicos. Algumas sugestões:</a:t>
            </a:r>
          </a:p>
          <a:p>
            <a:pPr lvl="1"/>
            <a:r>
              <a:rPr lang="pt-BR" sz="1900" dirty="0"/>
              <a:t>Conferências</a:t>
            </a:r>
          </a:p>
          <a:p>
            <a:pPr lvl="2"/>
            <a:r>
              <a:rPr lang="pt-BR" sz="1600" kern="1200" dirty="0" err="1">
                <a:solidFill>
                  <a:srgbClr val="000000"/>
                </a:solidFill>
              </a:rPr>
              <a:t>International</a:t>
            </a:r>
            <a:r>
              <a:rPr lang="pt-BR" sz="1600" kern="1200" dirty="0">
                <a:solidFill>
                  <a:srgbClr val="000000"/>
                </a:solidFill>
              </a:rPr>
              <a:t> Workshop </a:t>
            </a:r>
            <a:r>
              <a:rPr lang="pt-BR" sz="1600" kern="1200" dirty="0" err="1">
                <a:solidFill>
                  <a:srgbClr val="000000"/>
                </a:solidFill>
              </a:rPr>
              <a:t>on</a:t>
            </a:r>
            <a:r>
              <a:rPr lang="pt-BR" sz="1600" kern="1200" dirty="0">
                <a:solidFill>
                  <a:srgbClr val="000000"/>
                </a:solidFill>
              </a:rPr>
              <a:t> Software </a:t>
            </a:r>
            <a:r>
              <a:rPr lang="pt-BR" sz="1600" kern="1200" dirty="0" err="1">
                <a:solidFill>
                  <a:srgbClr val="000000"/>
                </a:solidFill>
              </a:rPr>
              <a:t>Measurement</a:t>
            </a:r>
            <a:r>
              <a:rPr lang="pt-BR" sz="1600" kern="1200" dirty="0">
                <a:solidFill>
                  <a:srgbClr val="000000"/>
                </a:solidFill>
              </a:rPr>
              <a:t> (IWSM)</a:t>
            </a:r>
          </a:p>
          <a:p>
            <a:pPr lvl="2"/>
            <a:r>
              <a:rPr lang="pt-BR" sz="1600" kern="1200" dirty="0" err="1">
                <a:solidFill>
                  <a:srgbClr val="000000"/>
                </a:solidFill>
              </a:rPr>
              <a:t>International</a:t>
            </a:r>
            <a:r>
              <a:rPr lang="pt-BR" sz="1600" kern="1200" dirty="0">
                <a:solidFill>
                  <a:srgbClr val="000000"/>
                </a:solidFill>
              </a:rPr>
              <a:t> </a:t>
            </a:r>
            <a:r>
              <a:rPr lang="pt-BR" sz="1600" kern="1200" dirty="0" err="1">
                <a:solidFill>
                  <a:srgbClr val="000000"/>
                </a:solidFill>
              </a:rPr>
              <a:t>Conference</a:t>
            </a:r>
            <a:r>
              <a:rPr lang="pt-BR" sz="1600" kern="1200" dirty="0">
                <a:solidFill>
                  <a:srgbClr val="000000"/>
                </a:solidFill>
              </a:rPr>
              <a:t> </a:t>
            </a:r>
            <a:r>
              <a:rPr lang="pt-BR" sz="1600" kern="1200" dirty="0" err="1">
                <a:solidFill>
                  <a:srgbClr val="000000"/>
                </a:solidFill>
              </a:rPr>
              <a:t>on</a:t>
            </a:r>
            <a:r>
              <a:rPr lang="pt-BR" sz="1600" kern="1200" dirty="0">
                <a:solidFill>
                  <a:srgbClr val="000000"/>
                </a:solidFill>
              </a:rPr>
              <a:t> Software </a:t>
            </a:r>
            <a:r>
              <a:rPr lang="pt-BR" sz="1600" kern="1200" dirty="0" err="1">
                <a:solidFill>
                  <a:srgbClr val="000000"/>
                </a:solidFill>
              </a:rPr>
              <a:t>Process</a:t>
            </a:r>
            <a:r>
              <a:rPr lang="pt-BR" sz="1600" kern="1200" dirty="0">
                <a:solidFill>
                  <a:srgbClr val="000000"/>
                </a:solidFill>
              </a:rPr>
              <a:t> </a:t>
            </a:r>
            <a:r>
              <a:rPr lang="pt-BR" sz="1600" kern="1200" dirty="0" err="1">
                <a:solidFill>
                  <a:srgbClr val="000000"/>
                </a:solidFill>
              </a:rPr>
              <a:t>and</a:t>
            </a:r>
            <a:r>
              <a:rPr lang="pt-BR" sz="1600" kern="1200" dirty="0">
                <a:solidFill>
                  <a:srgbClr val="000000"/>
                </a:solidFill>
              </a:rPr>
              <a:t> </a:t>
            </a:r>
            <a:r>
              <a:rPr lang="pt-BR" sz="1600" kern="1200" dirty="0" err="1">
                <a:solidFill>
                  <a:srgbClr val="000000"/>
                </a:solidFill>
              </a:rPr>
              <a:t>Product</a:t>
            </a:r>
            <a:r>
              <a:rPr lang="pt-BR" sz="1600" kern="1200" dirty="0">
                <a:solidFill>
                  <a:srgbClr val="000000"/>
                </a:solidFill>
              </a:rPr>
              <a:t> </a:t>
            </a:r>
            <a:r>
              <a:rPr lang="pt-BR" sz="1600" kern="1200" dirty="0" err="1">
                <a:solidFill>
                  <a:srgbClr val="000000"/>
                </a:solidFill>
              </a:rPr>
              <a:t>Measurement</a:t>
            </a:r>
            <a:r>
              <a:rPr lang="pt-BR" sz="1600" kern="1200" dirty="0">
                <a:solidFill>
                  <a:srgbClr val="000000"/>
                </a:solidFill>
              </a:rPr>
              <a:t> (MENSURA)</a:t>
            </a:r>
          </a:p>
          <a:p>
            <a:pPr lvl="2"/>
            <a:r>
              <a:rPr lang="pt-BR" sz="1600" kern="1200" dirty="0" err="1">
                <a:solidFill>
                  <a:srgbClr val="000000"/>
                </a:solidFill>
              </a:rPr>
              <a:t>International</a:t>
            </a:r>
            <a:r>
              <a:rPr lang="pt-BR" sz="1600" kern="1200" dirty="0">
                <a:solidFill>
                  <a:srgbClr val="000000"/>
                </a:solidFill>
              </a:rPr>
              <a:t> </a:t>
            </a:r>
            <a:r>
              <a:rPr lang="pt-BR" sz="1600" kern="1200" dirty="0" err="1">
                <a:solidFill>
                  <a:srgbClr val="000000"/>
                </a:solidFill>
              </a:rPr>
              <a:t>Conference</a:t>
            </a:r>
            <a:r>
              <a:rPr lang="pt-BR" sz="1600" kern="1200" dirty="0">
                <a:solidFill>
                  <a:srgbClr val="000000"/>
                </a:solidFill>
              </a:rPr>
              <a:t> </a:t>
            </a:r>
            <a:r>
              <a:rPr lang="pt-BR" sz="1600" kern="1200" dirty="0" err="1">
                <a:solidFill>
                  <a:srgbClr val="000000"/>
                </a:solidFill>
              </a:rPr>
              <a:t>on</a:t>
            </a:r>
            <a:r>
              <a:rPr lang="pt-BR" sz="1600" kern="1200" dirty="0">
                <a:solidFill>
                  <a:srgbClr val="000000"/>
                </a:solidFill>
              </a:rPr>
              <a:t> Software </a:t>
            </a:r>
            <a:r>
              <a:rPr lang="pt-BR" sz="1600" kern="1200" dirty="0" err="1">
                <a:solidFill>
                  <a:srgbClr val="000000"/>
                </a:solidFill>
              </a:rPr>
              <a:t>Engineering</a:t>
            </a:r>
            <a:r>
              <a:rPr lang="pt-BR" sz="1600" kern="1200" dirty="0">
                <a:solidFill>
                  <a:srgbClr val="000000"/>
                </a:solidFill>
              </a:rPr>
              <a:t> (ICSE)</a:t>
            </a:r>
          </a:p>
          <a:p>
            <a:pPr lvl="2"/>
            <a:r>
              <a:rPr lang="pt-BR" sz="1600" kern="1200" dirty="0">
                <a:solidFill>
                  <a:srgbClr val="000000"/>
                </a:solidFill>
              </a:rPr>
              <a:t>Simpósio Brasileiro de Engenharia de Software (SBES/</a:t>
            </a:r>
            <a:r>
              <a:rPr lang="pt-BR" sz="1600" kern="1200" dirty="0" err="1">
                <a:solidFill>
                  <a:srgbClr val="000000"/>
                </a:solidFill>
              </a:rPr>
              <a:t>CBSoft</a:t>
            </a:r>
            <a:r>
              <a:rPr lang="pt-BR" sz="1600" kern="1200" dirty="0">
                <a:solidFill>
                  <a:srgbClr val="000000"/>
                </a:solidFill>
              </a:rPr>
              <a:t>)</a:t>
            </a:r>
          </a:p>
          <a:p>
            <a:pPr lvl="2"/>
            <a:r>
              <a:rPr lang="pt-BR" sz="1600" kern="1200" dirty="0">
                <a:solidFill>
                  <a:srgbClr val="000000"/>
                </a:solidFill>
              </a:rPr>
              <a:t>Workshop Brasileiro de Qualidade de Software (SBQS)</a:t>
            </a:r>
          </a:p>
          <a:p>
            <a:pPr lvl="1"/>
            <a:r>
              <a:rPr lang="pt-BR" sz="1900" dirty="0"/>
              <a:t>Periódicos</a:t>
            </a:r>
          </a:p>
          <a:p>
            <a:pPr lvl="2"/>
            <a:r>
              <a:rPr lang="pt-BR" sz="1600" kern="1200" dirty="0">
                <a:solidFill>
                  <a:srgbClr val="000000"/>
                </a:solidFill>
              </a:rPr>
              <a:t>Software </a:t>
            </a:r>
            <a:r>
              <a:rPr lang="pt-BR" sz="1600" kern="1200" dirty="0" err="1">
                <a:solidFill>
                  <a:srgbClr val="000000"/>
                </a:solidFill>
              </a:rPr>
              <a:t>Quality</a:t>
            </a:r>
            <a:r>
              <a:rPr lang="pt-BR" sz="1600" kern="1200" dirty="0">
                <a:solidFill>
                  <a:srgbClr val="000000"/>
                </a:solidFill>
              </a:rPr>
              <a:t> </a:t>
            </a:r>
            <a:r>
              <a:rPr lang="pt-BR" sz="1600" kern="1200" dirty="0" err="1">
                <a:solidFill>
                  <a:srgbClr val="000000"/>
                </a:solidFill>
              </a:rPr>
              <a:t>Journal</a:t>
            </a:r>
            <a:endParaRPr lang="pt-BR" sz="1600" kern="1200" dirty="0">
              <a:solidFill>
                <a:srgbClr val="000000"/>
              </a:solidFill>
            </a:endParaRPr>
          </a:p>
          <a:p>
            <a:pPr lvl="2"/>
            <a:r>
              <a:rPr lang="pt-BR" sz="1600" kern="1200" dirty="0" err="1">
                <a:solidFill>
                  <a:srgbClr val="000000"/>
                </a:solidFill>
              </a:rPr>
              <a:t>Empirical</a:t>
            </a:r>
            <a:r>
              <a:rPr lang="pt-BR" sz="1600" kern="1200" dirty="0">
                <a:solidFill>
                  <a:srgbClr val="000000"/>
                </a:solidFill>
              </a:rPr>
              <a:t> Software </a:t>
            </a:r>
            <a:r>
              <a:rPr lang="pt-BR" sz="1600" kern="1200" dirty="0" err="1">
                <a:solidFill>
                  <a:srgbClr val="000000"/>
                </a:solidFill>
              </a:rPr>
              <a:t>Engineering</a:t>
            </a:r>
            <a:endParaRPr lang="pt-BR" sz="1600" kern="1200" dirty="0">
              <a:solidFill>
                <a:srgbClr val="000000"/>
              </a:solidFill>
            </a:endParaRPr>
          </a:p>
          <a:p>
            <a:pPr lvl="2"/>
            <a:r>
              <a:rPr lang="pt-BR" sz="1600" kern="1200" dirty="0" err="1">
                <a:solidFill>
                  <a:srgbClr val="000000"/>
                </a:solidFill>
              </a:rPr>
              <a:t>Information</a:t>
            </a:r>
            <a:r>
              <a:rPr lang="pt-BR" sz="1600" kern="1200" dirty="0">
                <a:solidFill>
                  <a:srgbClr val="000000"/>
                </a:solidFill>
              </a:rPr>
              <a:t> </a:t>
            </a:r>
            <a:r>
              <a:rPr lang="pt-BR" sz="1600" kern="1200" dirty="0" err="1">
                <a:solidFill>
                  <a:srgbClr val="000000"/>
                </a:solidFill>
              </a:rPr>
              <a:t>and</a:t>
            </a:r>
            <a:r>
              <a:rPr lang="pt-BR" sz="1600" kern="1200" dirty="0">
                <a:solidFill>
                  <a:srgbClr val="000000"/>
                </a:solidFill>
              </a:rPr>
              <a:t> Software Technology</a:t>
            </a:r>
          </a:p>
          <a:p>
            <a:pPr lvl="2"/>
            <a:r>
              <a:rPr lang="pt-BR" sz="1600" kern="1200" dirty="0" err="1">
                <a:solidFill>
                  <a:srgbClr val="000000"/>
                </a:solidFill>
              </a:rPr>
              <a:t>Transaction</a:t>
            </a:r>
            <a:r>
              <a:rPr lang="pt-BR" sz="1600" kern="1200" dirty="0">
                <a:solidFill>
                  <a:srgbClr val="000000"/>
                </a:solidFill>
              </a:rPr>
              <a:t> Software </a:t>
            </a:r>
            <a:r>
              <a:rPr lang="pt-BR" sz="1600" kern="1200" dirty="0" err="1">
                <a:solidFill>
                  <a:srgbClr val="000000"/>
                </a:solidFill>
              </a:rPr>
              <a:t>Engineering</a:t>
            </a:r>
            <a:endParaRPr lang="pt-BR" sz="1600" kern="1200" dirty="0">
              <a:solidFill>
                <a:srgbClr val="000000"/>
              </a:solidFill>
            </a:endParaRPr>
          </a:p>
          <a:p>
            <a:endParaRPr lang="pt-BR" sz="2400" kern="1200" dirty="0">
              <a:solidFill>
                <a:srgbClr val="000000"/>
              </a:solidFill>
            </a:endParaRPr>
          </a:p>
          <a:p>
            <a:r>
              <a:rPr lang="pt-BR" sz="2400" kern="1200" dirty="0">
                <a:solidFill>
                  <a:srgbClr val="000000"/>
                </a:solidFill>
              </a:rPr>
              <a:t>E por fim, a Tese de Doutorado, em si.</a:t>
            </a:r>
          </a:p>
          <a:p>
            <a:endParaRPr lang="pt-BR" sz="2400" kern="1200" dirty="0">
              <a:solidFill>
                <a:srgbClr val="000000"/>
              </a:solidFill>
            </a:endParaRPr>
          </a:p>
          <a:p>
            <a:pPr marL="0" indent="0">
              <a:buNone/>
            </a:pPr>
            <a:endParaRPr lang="pt-BR" sz="2400" kern="1200" dirty="0">
              <a:solidFill>
                <a:srgbClr val="000000"/>
              </a:solidFill>
            </a:endParaRPr>
          </a:p>
        </p:txBody>
      </p:sp>
      <p:sp>
        <p:nvSpPr>
          <p:cNvPr id="10" name="Text Placeholder 1">
            <a:extLst>
              <a:ext uri="{FF2B5EF4-FFF2-40B4-BE49-F238E27FC236}">
                <a16:creationId xmlns:a16="http://schemas.microsoft.com/office/drawing/2014/main" id="{E8A1BC1A-3F9F-A340-87DF-A0DC2F00DAF8}"/>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Conclusões</a:t>
            </a:r>
            <a:endParaRPr lang="ko-KR" altLang="en-US" sz="4000" dirty="0">
              <a:solidFill>
                <a:schemeClr val="accent2"/>
              </a:solidFill>
            </a:endParaRPr>
          </a:p>
        </p:txBody>
      </p:sp>
    </p:spTree>
    <p:extLst>
      <p:ext uri="{BB962C8B-B14F-4D97-AF65-F5344CB8AC3E}">
        <p14:creationId xmlns:p14="http://schemas.microsoft.com/office/powerpoint/2010/main" val="34562291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Contribuições</a:t>
            </a:r>
            <a:r>
              <a:rPr lang="en-US" altLang="ko-KR" sz="2000" dirty="0">
                <a:solidFill>
                  <a:srgbClr val="C0504D"/>
                </a:solidFill>
              </a:rPr>
              <a:t> </a:t>
            </a:r>
            <a:r>
              <a:rPr lang="en-US" altLang="ko-KR" sz="2000" dirty="0" err="1">
                <a:solidFill>
                  <a:srgbClr val="C0504D"/>
                </a:solidFill>
              </a:rPr>
              <a:t>Previstas</a:t>
            </a:r>
            <a:endParaRPr lang="en-US" altLang="ko-KR" sz="2000" dirty="0">
              <a:solidFill>
                <a:srgbClr val="C0504D"/>
              </a:solidFill>
            </a:endParaRPr>
          </a:p>
        </p:txBody>
      </p:sp>
      <p:sp>
        <p:nvSpPr>
          <p:cNvPr id="9" name="Content Placeholder 13">
            <a:extLst>
              <a:ext uri="{FF2B5EF4-FFF2-40B4-BE49-F238E27FC236}">
                <a16:creationId xmlns:a16="http://schemas.microsoft.com/office/drawing/2014/main" id="{AE9F2611-655C-924B-9D7A-B153BBB9B5D0}"/>
              </a:ext>
            </a:extLst>
          </p:cNvPr>
          <p:cNvSpPr>
            <a:spLocks noGrp="1"/>
          </p:cNvSpPr>
          <p:nvPr>
            <p:ph idx="1"/>
          </p:nvPr>
        </p:nvSpPr>
        <p:spPr>
          <a:xfrm>
            <a:off x="457200" y="1428006"/>
            <a:ext cx="8229600" cy="4510733"/>
          </a:xfrm>
        </p:spPr>
        <p:txBody>
          <a:bodyPr>
            <a:normAutofit fontScale="70000" lnSpcReduction="20000"/>
          </a:bodyPr>
          <a:lstStyle/>
          <a:p>
            <a:r>
              <a:rPr lang="pt-BR" sz="2400" kern="1200" dirty="0">
                <a:solidFill>
                  <a:srgbClr val="000000"/>
                </a:solidFill>
                <a:latin typeface="Calibri" panose="020F0502020204030204" pitchFamily="34" charset="0"/>
              </a:rPr>
              <a:t>Um conjunto de evidências (positivas ou negativas) sobre o uso de tensores como ferramenta para modelar e analisar multidimensionalmente a qualidade de produto e em uso de software;</a:t>
            </a:r>
          </a:p>
          <a:p>
            <a:r>
              <a:rPr lang="pt-BR" sz="2400" kern="1200" dirty="0">
                <a:solidFill>
                  <a:srgbClr val="000000"/>
                </a:solidFill>
                <a:latin typeface="Calibri" panose="020F0502020204030204" pitchFamily="34" charset="0"/>
              </a:rPr>
              <a:t>O uso de experimentação contínua para apoiar a tomada de decisão sobre a aceitação de releases, com respeito a qualidade em uso, a partir de evidências da qualidade de produto;</a:t>
            </a:r>
          </a:p>
          <a:p>
            <a:r>
              <a:rPr lang="pt-BR" sz="2400" kern="1200" dirty="0">
                <a:solidFill>
                  <a:srgbClr val="000000"/>
                </a:solidFill>
                <a:latin typeface="Calibri" panose="020F0502020204030204" pitchFamily="34" charset="0"/>
              </a:rPr>
              <a:t>Apoiar o processo de gerenciamento da qualidade de produto de software por parte da Administração Pública Federal Brasileira. Em particular a atividade ateste técnico e negocial por parte dos gestores públicos nas contratações de serviços de desenvolvimento de software;</a:t>
            </a:r>
          </a:p>
          <a:p>
            <a:r>
              <a:rPr lang="pt-BR" sz="2400" kern="1200" dirty="0">
                <a:solidFill>
                  <a:srgbClr val="000000"/>
                </a:solidFill>
                <a:latin typeface="Calibri" panose="020F0502020204030204" pitchFamily="34" charset="0"/>
              </a:rPr>
              <a:t>Uma base de conhecimento sobre a análise multidimensional de características de qualidade do software, além do uso de experimentação contínua no contexto da Administração Pública Federal.</a:t>
            </a:r>
          </a:p>
          <a:p>
            <a:r>
              <a:rPr lang="pt-BR" sz="2400" kern="1200" dirty="0">
                <a:solidFill>
                  <a:srgbClr val="000000"/>
                </a:solidFill>
                <a:latin typeface="Calibri" panose="020F0502020204030204" pitchFamily="34" charset="0"/>
              </a:rPr>
              <a:t>Um conjunto de estudos experimentais planejados e executados com o objetivo de avaliar esta proposta</a:t>
            </a:r>
          </a:p>
          <a:p>
            <a:r>
              <a:rPr lang="pt-BR" sz="2400" kern="1200" dirty="0">
                <a:solidFill>
                  <a:srgbClr val="000000"/>
                </a:solidFill>
                <a:latin typeface="Calibri" panose="020F0502020204030204" pitchFamily="34" charset="0"/>
              </a:rPr>
              <a:t>A disponibilização de uma infraestrutura computacional de experimentação contínua que apoie de forma sistemática o ateste de versões de produtos de software com respeito a qualidade de sistemas de software</a:t>
            </a:r>
          </a:p>
          <a:p>
            <a:pPr marL="0" indent="0">
              <a:buNone/>
            </a:pPr>
            <a:endParaRPr lang="pt-BR" sz="2400" kern="1200" dirty="0">
              <a:solidFill>
                <a:srgbClr val="000000"/>
              </a:solidFill>
              <a:latin typeface="Calibri" panose="020F0502020204030204" pitchFamily="34" charset="0"/>
            </a:endParaRPr>
          </a:p>
        </p:txBody>
      </p:sp>
      <p:sp>
        <p:nvSpPr>
          <p:cNvPr id="10" name="Text Placeholder 1">
            <a:extLst>
              <a:ext uri="{FF2B5EF4-FFF2-40B4-BE49-F238E27FC236}">
                <a16:creationId xmlns:a16="http://schemas.microsoft.com/office/drawing/2014/main" id="{46B99DA8-7961-A248-AC64-1647674B13AD}"/>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Conclusões</a:t>
            </a:r>
            <a:endParaRPr lang="ko-KR" altLang="en-US" sz="4000" dirty="0">
              <a:solidFill>
                <a:schemeClr val="accent2"/>
              </a:solidFill>
            </a:endParaRPr>
          </a:p>
        </p:txBody>
      </p:sp>
    </p:spTree>
    <p:extLst>
      <p:ext uri="{BB962C8B-B14F-4D97-AF65-F5344CB8AC3E}">
        <p14:creationId xmlns:p14="http://schemas.microsoft.com/office/powerpoint/2010/main" val="34041200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Finais</a:t>
            </a:r>
            <a:endParaRPr lang="en-US" altLang="ko-KR" sz="2000" dirty="0">
              <a:solidFill>
                <a:srgbClr val="C0504D"/>
              </a:solidFill>
            </a:endParaRPr>
          </a:p>
        </p:txBody>
      </p:sp>
      <p:sp>
        <p:nvSpPr>
          <p:cNvPr id="9" name="Content Placeholder 13">
            <a:extLst>
              <a:ext uri="{FF2B5EF4-FFF2-40B4-BE49-F238E27FC236}">
                <a16:creationId xmlns:a16="http://schemas.microsoft.com/office/drawing/2014/main" id="{AE9F2611-655C-924B-9D7A-B153BBB9B5D0}"/>
              </a:ext>
            </a:extLst>
          </p:cNvPr>
          <p:cNvSpPr>
            <a:spLocks noGrp="1"/>
          </p:cNvSpPr>
          <p:nvPr>
            <p:ph idx="1"/>
          </p:nvPr>
        </p:nvSpPr>
        <p:spPr>
          <a:xfrm>
            <a:off x="457200" y="1411238"/>
            <a:ext cx="8229600" cy="4527501"/>
          </a:xfrm>
        </p:spPr>
        <p:txBody>
          <a:bodyPr>
            <a:normAutofit fontScale="92500" lnSpcReduction="10000"/>
          </a:bodyPr>
          <a:lstStyle/>
          <a:p>
            <a:r>
              <a:rPr lang="pt-BR" sz="2400" kern="1200" dirty="0">
                <a:solidFill>
                  <a:srgbClr val="000000"/>
                </a:solidFill>
                <a:latin typeface="Calibri" panose="020F0502020204030204" pitchFamily="34" charset="0"/>
              </a:rPr>
              <a:t>Foi apresentada nesta proposta, para Exame de Qualificação de Doutorado, nossa visão do futuro de apoiar a observação contínua e multidimensional da qualidade do produto de software em ambientes contínuos de software. Foi chamado </a:t>
            </a:r>
            <a:r>
              <a:rPr lang="pt-BR" sz="2400" kern="1200" dirty="0" err="1">
                <a:solidFill>
                  <a:srgbClr val="000000"/>
                </a:solidFill>
                <a:latin typeface="Calibri" panose="020F0502020204030204" pitchFamily="34" charset="0"/>
              </a:rPr>
              <a:t>MeasureSoftGram</a:t>
            </a:r>
            <a:r>
              <a:rPr lang="pt-BR" sz="2400" kern="1200" dirty="0">
                <a:solidFill>
                  <a:srgbClr val="000000"/>
                </a:solidFill>
                <a:latin typeface="Calibri" panose="020F0502020204030204" pitchFamily="34" charset="0"/>
              </a:rPr>
              <a:t>.</a:t>
            </a:r>
          </a:p>
          <a:p>
            <a:r>
              <a:rPr lang="pt-BR" sz="2400" kern="1200" dirty="0">
                <a:solidFill>
                  <a:srgbClr val="000000"/>
                </a:solidFill>
                <a:latin typeface="Calibri" panose="020F0502020204030204" pitchFamily="34" charset="0"/>
              </a:rPr>
              <a:t>Nossa motivação para lidar com esse problema reside no contexto da Contratação Brasileira de Desenvolvimento de Software Público, que opera uma quantidade considerável de recursos públicos em diferentes projetos de software anualmente. Aproximadamente algo em torno de 4 bilhões de reais/ano, somente na esfera federal</a:t>
            </a:r>
          </a:p>
          <a:p>
            <a:r>
              <a:rPr lang="pt-BR" sz="2400" kern="1200" dirty="0">
                <a:solidFill>
                  <a:srgbClr val="000000"/>
                </a:solidFill>
                <a:latin typeface="Calibri" panose="020F0502020204030204" pitchFamily="34" charset="0"/>
              </a:rPr>
              <a:t>Portanto, melhorar a tomada de decisão sobre a aceitação de lançamentos de produtos de software é vital para proteger os recursos públicos e garantir que produtos de software de alta qualidade (sob a perspectiva das partes interessadas) estejam disponíveis para a sociedade brasileira.</a:t>
            </a:r>
          </a:p>
          <a:p>
            <a:pPr lvl="1"/>
            <a:endParaRPr lang="pt-BR" sz="2000" kern="1200" dirty="0">
              <a:solidFill>
                <a:srgbClr val="000000"/>
              </a:solidFill>
              <a:latin typeface="Calibri" panose="020F0502020204030204" pitchFamily="34" charset="0"/>
            </a:endParaRPr>
          </a:p>
          <a:p>
            <a:pPr lvl="1"/>
            <a:endParaRPr lang="pt-BR" sz="2000" kern="1200" dirty="0">
              <a:solidFill>
                <a:srgbClr val="000000"/>
              </a:solidFill>
              <a:latin typeface="Calibri" panose="020F0502020204030204" pitchFamily="34" charset="0"/>
            </a:endParaRPr>
          </a:p>
          <a:p>
            <a:pPr lvl="1"/>
            <a:endParaRPr lang="pt-BR" sz="2000" kern="1200" dirty="0">
              <a:solidFill>
                <a:srgbClr val="000000"/>
              </a:solidFill>
              <a:latin typeface="Calibri" panose="020F0502020204030204" pitchFamily="34" charset="0"/>
            </a:endParaRPr>
          </a:p>
          <a:p>
            <a:pPr lvl="1"/>
            <a:endParaRPr lang="pt-BR" sz="2000" kern="1200" dirty="0">
              <a:solidFill>
                <a:srgbClr val="000000"/>
              </a:solidFill>
              <a:latin typeface="Calibri" panose="020F0502020204030204" pitchFamily="34" charset="0"/>
            </a:endParaRPr>
          </a:p>
          <a:p>
            <a:pPr marL="0" indent="0">
              <a:buNone/>
            </a:pPr>
            <a:endParaRPr lang="pt-BR" sz="2400" kern="1200" dirty="0">
              <a:solidFill>
                <a:srgbClr val="000000"/>
              </a:solidFill>
              <a:latin typeface="Calibri" panose="020F0502020204030204" pitchFamily="34" charset="0"/>
            </a:endParaRPr>
          </a:p>
        </p:txBody>
      </p:sp>
      <p:sp>
        <p:nvSpPr>
          <p:cNvPr id="10" name="Text Placeholder 1">
            <a:extLst>
              <a:ext uri="{FF2B5EF4-FFF2-40B4-BE49-F238E27FC236}">
                <a16:creationId xmlns:a16="http://schemas.microsoft.com/office/drawing/2014/main" id="{97E2E4B3-FAD7-734E-8483-CBE4389E6CC6}"/>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Conclusões</a:t>
            </a:r>
            <a:endParaRPr lang="ko-KR" altLang="en-US" sz="4000" dirty="0">
              <a:solidFill>
                <a:schemeClr val="accent2"/>
              </a:solidFill>
            </a:endParaRPr>
          </a:p>
        </p:txBody>
      </p:sp>
    </p:spTree>
    <p:extLst>
      <p:ext uri="{BB962C8B-B14F-4D97-AF65-F5344CB8AC3E}">
        <p14:creationId xmlns:p14="http://schemas.microsoft.com/office/powerpoint/2010/main" val="3035269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Introdução</a:t>
            </a:r>
            <a:endParaRPr lang="ko-KR" altLang="en-US" sz="4000" dirty="0">
              <a:solidFill>
                <a:schemeClr val="accent2"/>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Motivação</a:t>
            </a:r>
            <a:endParaRPr lang="en-US" altLang="ko-KR" sz="2000" dirty="0">
              <a:solidFill>
                <a:srgbClr val="C0504D"/>
              </a:solidFill>
            </a:endParaRPr>
          </a:p>
        </p:txBody>
      </p:sp>
      <p:sp>
        <p:nvSpPr>
          <p:cNvPr id="11" name="Content Placeholder 13">
            <a:extLst>
              <a:ext uri="{FF2B5EF4-FFF2-40B4-BE49-F238E27FC236}">
                <a16:creationId xmlns:a16="http://schemas.microsoft.com/office/drawing/2014/main" id="{91B9E587-D639-B24A-8640-47ABFC526B4D}"/>
              </a:ext>
            </a:extLst>
          </p:cNvPr>
          <p:cNvSpPr>
            <a:spLocks noGrp="1"/>
          </p:cNvSpPr>
          <p:nvPr>
            <p:ph idx="1"/>
          </p:nvPr>
        </p:nvSpPr>
        <p:spPr>
          <a:xfrm>
            <a:off x="457200" y="1412776"/>
            <a:ext cx="8229600" cy="4525963"/>
          </a:xfrm>
        </p:spPr>
        <p:txBody>
          <a:bodyPr>
            <a:normAutofit fontScale="62500" lnSpcReduction="20000"/>
          </a:bodyPr>
          <a:lstStyle/>
          <a:p>
            <a:r>
              <a:rPr lang="pt-BR" dirty="0"/>
              <a:t>Qualidade de Produto:</a:t>
            </a:r>
          </a:p>
          <a:p>
            <a:pPr lvl="1"/>
            <a:r>
              <a:rPr lang="pt-BR" dirty="0"/>
              <a:t>objeto de estudo da eng. software há mais de 4 décadas </a:t>
            </a:r>
            <a:r>
              <a:rPr lang="pt-BR" dirty="0" err="1"/>
              <a:t>McCall</a:t>
            </a:r>
            <a:r>
              <a:rPr lang="pt-BR" dirty="0"/>
              <a:t>(1977) (López et al., 2018)</a:t>
            </a:r>
          </a:p>
          <a:p>
            <a:pPr lvl="1"/>
            <a:r>
              <a:rPr lang="pt-BR" dirty="0"/>
              <a:t> comumente observada de forma unidimensional (linear) e (ISO/IEC 25010 2010) (Wagner, 2012)</a:t>
            </a:r>
          </a:p>
          <a:p>
            <a:r>
              <a:rPr lang="pt-BR" dirty="0"/>
              <a:t>Limitado conhecimento acerca das relações entre os fatores que descrevem a qualidade de produto</a:t>
            </a:r>
          </a:p>
          <a:p>
            <a:pPr lvl="1"/>
            <a:r>
              <a:rPr lang="pt-BR" dirty="0"/>
              <a:t>usabilidade </a:t>
            </a:r>
            <a:r>
              <a:rPr lang="pt-BR" dirty="0" err="1"/>
              <a:t>X</a:t>
            </a:r>
            <a:r>
              <a:rPr lang="pt-BR" dirty="0"/>
              <a:t> adequação funcional (</a:t>
            </a:r>
            <a:r>
              <a:rPr lang="pt-BR" dirty="0" err="1"/>
              <a:t>Henningsson</a:t>
            </a:r>
            <a:r>
              <a:rPr lang="pt-BR" dirty="0"/>
              <a:t> e </a:t>
            </a:r>
            <a:r>
              <a:rPr lang="pt-BR" dirty="0" err="1"/>
              <a:t>Wohlin</a:t>
            </a:r>
            <a:r>
              <a:rPr lang="pt-BR" dirty="0"/>
              <a:t>, 2002)</a:t>
            </a:r>
          </a:p>
          <a:p>
            <a:pPr lvl="1"/>
            <a:r>
              <a:rPr lang="pt-BR" dirty="0"/>
              <a:t>qualidade produto ISSO 25010 (</a:t>
            </a:r>
            <a:r>
              <a:rPr lang="pt-BR" dirty="0" err="1"/>
              <a:t>Haoues</a:t>
            </a:r>
            <a:r>
              <a:rPr lang="pt-BR" dirty="0"/>
              <a:t>, 2017)</a:t>
            </a:r>
          </a:p>
          <a:p>
            <a:r>
              <a:rPr lang="pt-BR" dirty="0"/>
              <a:t>Analisar dados oriundos da produção do software, em conjunto, de forma a apoiar decisões técnicas, gerenciais e do negócio, </a:t>
            </a:r>
            <a:r>
              <a:rPr lang="pt-BR" dirty="0" err="1"/>
              <a:t>não</a:t>
            </a:r>
            <a:r>
              <a:rPr lang="pt-BR" dirty="0"/>
              <a:t> é trivial. </a:t>
            </a:r>
          </a:p>
          <a:p>
            <a:pPr lvl="1"/>
            <a:r>
              <a:rPr lang="pt-BR" dirty="0"/>
              <a:t>automação  é determinante para sucesso na medição da qualidade de produto (</a:t>
            </a:r>
            <a:r>
              <a:rPr lang="pt-BR" dirty="0" err="1"/>
              <a:t>Boehm</a:t>
            </a:r>
            <a:r>
              <a:rPr lang="pt-BR" dirty="0"/>
              <a:t>, 1978)</a:t>
            </a:r>
          </a:p>
          <a:p>
            <a:pPr lvl="1"/>
            <a:r>
              <a:rPr lang="pt-BR" dirty="0"/>
              <a:t>dificuldade em agregar estudos (</a:t>
            </a:r>
            <a:r>
              <a:rPr lang="pt-BR" dirty="0" err="1"/>
              <a:t>Henningsson</a:t>
            </a:r>
            <a:r>
              <a:rPr lang="pt-BR" dirty="0"/>
              <a:t>, 2002)</a:t>
            </a:r>
          </a:p>
          <a:p>
            <a:pPr lvl="1"/>
            <a:r>
              <a:rPr lang="pt-BR" dirty="0"/>
              <a:t>a análise deve considerar informações extraídas de diferentes artefatos, de forma a apoiar a análise e tomada de decisão (</a:t>
            </a:r>
            <a:r>
              <a:rPr lang="pt-BR" dirty="0" err="1"/>
              <a:t>Abdellatif</a:t>
            </a:r>
            <a:r>
              <a:rPr lang="pt-BR" dirty="0"/>
              <a:t> et al., 2015)</a:t>
            </a:r>
          </a:p>
        </p:txBody>
      </p:sp>
    </p:spTree>
    <p:extLst>
      <p:ext uri="{BB962C8B-B14F-4D97-AF65-F5344CB8AC3E}">
        <p14:creationId xmlns:p14="http://schemas.microsoft.com/office/powerpoint/2010/main" val="3899716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7" name="Text Placeholder 1">
            <a:extLst>
              <a:ext uri="{FF2B5EF4-FFF2-40B4-BE49-F238E27FC236}">
                <a16:creationId xmlns:a16="http://schemas.microsoft.com/office/drawing/2014/main" id="{FF1C5FC1-5FCE-0C49-A871-2E94FB656AF4}"/>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err="1">
                <a:solidFill>
                  <a:schemeClr val="accent2"/>
                </a:solidFill>
              </a:rPr>
              <a:t>Introdução</a:t>
            </a:r>
            <a:endParaRPr lang="ko-KR" altLang="en-US" sz="4000" dirty="0">
              <a:solidFill>
                <a:schemeClr val="accent2"/>
              </a:solidFill>
            </a:endParaRPr>
          </a:p>
        </p:txBody>
      </p:sp>
      <p:sp>
        <p:nvSpPr>
          <p:cNvPr id="8" name="Text Placeholder 2">
            <a:extLst>
              <a:ext uri="{FF2B5EF4-FFF2-40B4-BE49-F238E27FC236}">
                <a16:creationId xmlns:a16="http://schemas.microsoft.com/office/drawing/2014/main" id="{83E28EBF-4187-9746-AB29-EBEE147DEA1E}"/>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2000" dirty="0" err="1">
                <a:solidFill>
                  <a:srgbClr val="C0504D"/>
                </a:solidFill>
              </a:rPr>
              <a:t>Motivação</a:t>
            </a:r>
            <a:endParaRPr lang="en-US" altLang="ko-KR" sz="2000" dirty="0">
              <a:solidFill>
                <a:srgbClr val="C0504D"/>
              </a:solidFill>
            </a:endParaRPr>
          </a:p>
        </p:txBody>
      </p:sp>
      <p:sp>
        <p:nvSpPr>
          <p:cNvPr id="11" name="Content Placeholder 13">
            <a:extLst>
              <a:ext uri="{FF2B5EF4-FFF2-40B4-BE49-F238E27FC236}">
                <a16:creationId xmlns:a16="http://schemas.microsoft.com/office/drawing/2014/main" id="{91B9E587-D639-B24A-8640-47ABFC526B4D}"/>
              </a:ext>
            </a:extLst>
          </p:cNvPr>
          <p:cNvSpPr>
            <a:spLocks noGrp="1"/>
          </p:cNvSpPr>
          <p:nvPr>
            <p:ph idx="1"/>
          </p:nvPr>
        </p:nvSpPr>
        <p:spPr>
          <a:xfrm>
            <a:off x="457200" y="1412776"/>
            <a:ext cx="8229600" cy="4525963"/>
          </a:xfrm>
        </p:spPr>
        <p:txBody>
          <a:bodyPr>
            <a:normAutofit fontScale="77500" lnSpcReduction="20000"/>
          </a:bodyPr>
          <a:lstStyle/>
          <a:p>
            <a:r>
              <a:rPr lang="pt-BR" dirty="0"/>
              <a:t>Estudos experimentais sobre medição e medidas de qualidade de software geralmente relatam:</a:t>
            </a:r>
          </a:p>
          <a:p>
            <a:pPr lvl="1"/>
            <a:r>
              <a:rPr lang="pt-BR" dirty="0"/>
              <a:t>falta de rigor no processo de medição e definição de medidas (</a:t>
            </a:r>
            <a:r>
              <a:rPr lang="pt-BR" dirty="0" err="1"/>
              <a:t>Kitchenham</a:t>
            </a:r>
            <a:r>
              <a:rPr lang="pt-BR" dirty="0"/>
              <a:t>, 2010); </a:t>
            </a:r>
          </a:p>
          <a:p>
            <a:pPr lvl="1"/>
            <a:r>
              <a:rPr lang="pt-BR" dirty="0"/>
              <a:t>problemas em escalas entre medidas (</a:t>
            </a:r>
            <a:r>
              <a:rPr lang="pt-BR" dirty="0" err="1"/>
              <a:t>Juristo</a:t>
            </a:r>
            <a:r>
              <a:rPr lang="pt-BR" dirty="0"/>
              <a:t> e Moreno, 2010); </a:t>
            </a:r>
          </a:p>
          <a:p>
            <a:pPr lvl="1"/>
            <a:r>
              <a:rPr lang="pt-BR" dirty="0"/>
              <a:t>as características do contexto que dificultam, ou mesmo impossibilitam, a comparação de medidas entre diferentes produtos ou projetos (</a:t>
            </a:r>
            <a:r>
              <a:rPr lang="pt-BR" dirty="0" err="1"/>
              <a:t>Sjoberg</a:t>
            </a:r>
            <a:r>
              <a:rPr lang="pt-BR" dirty="0"/>
              <a:t>, 2012)</a:t>
            </a:r>
          </a:p>
          <a:p>
            <a:pPr lvl="1"/>
            <a:r>
              <a:rPr lang="pt-BR" dirty="0"/>
              <a:t>a dificuldade de estabelecer valores de referência para medidas de software (</a:t>
            </a:r>
            <a:r>
              <a:rPr lang="pt-BR" dirty="0" err="1"/>
              <a:t>Lavazza</a:t>
            </a:r>
            <a:r>
              <a:rPr lang="pt-BR" dirty="0"/>
              <a:t>, 2016).</a:t>
            </a:r>
          </a:p>
          <a:p>
            <a:r>
              <a:rPr lang="pt-BR" dirty="0"/>
              <a:t>A forma de se desenvolver software mudou!</a:t>
            </a:r>
          </a:p>
          <a:p>
            <a:pPr lvl="1"/>
            <a:r>
              <a:rPr lang="pt-BR" dirty="0"/>
              <a:t>Engenharia de Software Contínua (Fitzgerald e </a:t>
            </a:r>
            <a:r>
              <a:rPr lang="pt-BR" dirty="0" err="1"/>
              <a:t>Stol</a:t>
            </a:r>
            <a:r>
              <a:rPr lang="pt-BR" dirty="0"/>
              <a:t>, 2017)</a:t>
            </a:r>
          </a:p>
          <a:p>
            <a:pPr lvl="1"/>
            <a:r>
              <a:rPr lang="pt-BR" dirty="0">
                <a:ea typeface="ＭＳ Ｐゴシック" charset="0"/>
                <a:cs typeface="ＭＳ Ｐゴシック" charset="0"/>
              </a:rPr>
              <a:t>Experimentação Contínua (</a:t>
            </a:r>
            <a:r>
              <a:rPr lang="pt-BR" dirty="0" err="1"/>
              <a:t>Schermann</a:t>
            </a:r>
            <a:r>
              <a:rPr lang="pt-BR" dirty="0">
                <a:ea typeface="ＭＳ Ｐゴシック" charset="0"/>
              </a:rPr>
              <a:t>, 2018)</a:t>
            </a:r>
            <a:endParaRPr lang="pt-BR" dirty="0"/>
          </a:p>
        </p:txBody>
      </p:sp>
    </p:spTree>
    <p:extLst>
      <p:ext uri="{BB962C8B-B14F-4D97-AF65-F5344CB8AC3E}">
        <p14:creationId xmlns:p14="http://schemas.microsoft.com/office/powerpoint/2010/main" val="2584909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2"/>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6" name="Text Placeholder 2">
            <a:extLst>
              <a:ext uri="{FF2B5EF4-FFF2-40B4-BE49-F238E27FC236}">
                <a16:creationId xmlns:a16="http://schemas.microsoft.com/office/drawing/2014/main" id="{7DA1DEF4-D9B9-C14B-AE98-DAFF619E8FEE}"/>
              </a:ext>
            </a:extLst>
          </p:cNvPr>
          <p:cNvSpPr txBox="1">
            <a:spLocks/>
          </p:cNvSpPr>
          <p:nvPr/>
        </p:nvSpPr>
        <p:spPr>
          <a:xfrm>
            <a:off x="0" y="6995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a:solidFill>
                <a:srgbClr val="C0504D"/>
              </a:solidFill>
            </a:endParaRPr>
          </a:p>
        </p:txBody>
      </p:sp>
      <p:sp>
        <p:nvSpPr>
          <p:cNvPr id="11" name="Content Placeholder 13">
            <a:extLst>
              <a:ext uri="{FF2B5EF4-FFF2-40B4-BE49-F238E27FC236}">
                <a16:creationId xmlns:a16="http://schemas.microsoft.com/office/drawing/2014/main" id="{91B9E587-D639-B24A-8640-47ABFC526B4D}"/>
              </a:ext>
            </a:extLst>
          </p:cNvPr>
          <p:cNvSpPr>
            <a:spLocks noGrp="1"/>
          </p:cNvSpPr>
          <p:nvPr>
            <p:ph idx="1"/>
          </p:nvPr>
        </p:nvSpPr>
        <p:spPr>
          <a:xfrm>
            <a:off x="457200" y="1412776"/>
            <a:ext cx="8229600" cy="4525963"/>
          </a:xfrm>
        </p:spPr>
        <p:txBody>
          <a:bodyPr>
            <a:normAutofit fontScale="92500"/>
          </a:bodyPr>
          <a:lstStyle/>
          <a:p>
            <a:pPr marL="0" indent="0" algn="just">
              <a:buNone/>
            </a:pPr>
            <a:r>
              <a:rPr lang="pt-BR" dirty="0"/>
              <a:t>A falta de </a:t>
            </a:r>
            <a:r>
              <a:rPr lang="pt-BR" dirty="0" err="1"/>
              <a:t>compreensão</a:t>
            </a:r>
            <a:r>
              <a:rPr lang="pt-BR" dirty="0"/>
              <a:t> ou clareza acerca das características do produto de software, além das suas relações, afetam a aceitação de releases. Isso acarreta em </a:t>
            </a:r>
            <a:r>
              <a:rPr lang="pt-BR" dirty="0" err="1"/>
              <a:t>desperdício</a:t>
            </a:r>
            <a:r>
              <a:rPr lang="pt-BR" dirty="0"/>
              <a:t> de recursos e contribui para tomada de </a:t>
            </a:r>
            <a:r>
              <a:rPr lang="pt-BR" dirty="0" err="1"/>
              <a:t>decisões</a:t>
            </a:r>
            <a:r>
              <a:rPr lang="pt-BR" dirty="0"/>
              <a:t> técnicas e gerenciais </a:t>
            </a:r>
            <a:r>
              <a:rPr lang="pt-BR" dirty="0" err="1"/>
              <a:t>não</a:t>
            </a:r>
            <a:r>
              <a:rPr lang="pt-BR" dirty="0"/>
              <a:t> assertivas(ruins), comprometendo: </a:t>
            </a:r>
            <a:endParaRPr lang="pt-BR" sz="2200" dirty="0"/>
          </a:p>
          <a:p>
            <a:pPr marL="1428750" lvl="2" indent="-571500">
              <a:buFont typeface="+mj-lt"/>
              <a:buAutoNum type="romanUcPeriod"/>
            </a:pPr>
            <a:r>
              <a:rPr lang="pt-BR" dirty="0"/>
              <a:t>a qualidade do produto de software em desenvolvimento/</a:t>
            </a:r>
            <a:r>
              <a:rPr lang="pt-BR" dirty="0" err="1"/>
              <a:t>operação</a:t>
            </a:r>
            <a:r>
              <a:rPr lang="pt-BR" dirty="0"/>
              <a:t>; </a:t>
            </a:r>
          </a:p>
          <a:p>
            <a:pPr marL="1428750" lvl="2" indent="-571500">
              <a:buFont typeface="+mj-lt"/>
              <a:buAutoNum type="romanUcPeriod"/>
            </a:pPr>
            <a:r>
              <a:rPr lang="pt-BR" dirty="0"/>
              <a:t>o comportamento do software em uso e;</a:t>
            </a:r>
          </a:p>
          <a:p>
            <a:pPr marL="1428750" lvl="2" indent="-571500">
              <a:buFont typeface="+mj-lt"/>
              <a:buAutoNum type="romanUcPeriod"/>
            </a:pPr>
            <a:r>
              <a:rPr lang="pt-BR" dirty="0"/>
              <a:t>a </a:t>
            </a:r>
            <a:r>
              <a:rPr lang="pt-BR" dirty="0" err="1"/>
              <a:t>estratégia</a:t>
            </a:r>
            <a:r>
              <a:rPr lang="pt-BR" dirty="0"/>
              <a:t> de </a:t>
            </a:r>
            <a:r>
              <a:rPr lang="pt-BR" dirty="0" err="1"/>
              <a:t>negócios</a:t>
            </a:r>
            <a:r>
              <a:rPr lang="pt-BR" dirty="0"/>
              <a:t> das </a:t>
            </a:r>
            <a:r>
              <a:rPr lang="pt-BR" dirty="0" err="1"/>
              <a:t>organizações</a:t>
            </a:r>
            <a:r>
              <a:rPr lang="pt-BR" dirty="0"/>
              <a:t>.</a:t>
            </a:r>
          </a:p>
        </p:txBody>
      </p:sp>
      <p:sp>
        <p:nvSpPr>
          <p:cNvPr id="9" name="Text Placeholder 1">
            <a:extLst>
              <a:ext uri="{FF2B5EF4-FFF2-40B4-BE49-F238E27FC236}">
                <a16:creationId xmlns:a16="http://schemas.microsoft.com/office/drawing/2014/main" id="{91E83AA6-0D21-944B-893A-E52A4BAD8CCA}"/>
              </a:ext>
            </a:extLst>
          </p:cNvPr>
          <p:cNvSpPr txBox="1">
            <a:spLocks/>
          </p:cNvSpPr>
          <p:nvPr/>
        </p:nvSpPr>
        <p:spPr>
          <a:xfrm>
            <a:off x="35496" y="275878"/>
            <a:ext cx="9144000" cy="576064"/>
          </a:xfrm>
          <a:prstGeom prst="rect">
            <a:avLst/>
          </a:prstGeom>
        </p:spPr>
        <p:txBody>
          <a:bodyPr vert="horz" lIns="91440" tIns="45720" rIns="91440" bIns="45720" rtlCol="0" anchor="ctr"/>
          <a:lstStyle>
            <a:defPPr>
              <a:defRPr lang="pt-BR"/>
            </a:defPPr>
            <a:lvl1pPr algn="l" rtl="0" fontAlgn="auto">
              <a:spcBef>
                <a:spcPts val="0"/>
              </a:spcBef>
              <a:spcAft>
                <a:spcPts val="0"/>
              </a:spcAft>
              <a:defRPr sz="1200" kern="1200" smtClean="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altLang="ko-KR" sz="4000" dirty="0">
                <a:solidFill>
                  <a:schemeClr val="accent2"/>
                </a:solidFill>
              </a:rPr>
              <a:t>O </a:t>
            </a:r>
            <a:r>
              <a:rPr lang="en-US" altLang="ko-KR" sz="4000" dirty="0" err="1">
                <a:solidFill>
                  <a:schemeClr val="accent2"/>
                </a:solidFill>
              </a:rPr>
              <a:t>Problema</a:t>
            </a:r>
            <a:endParaRPr lang="ko-KR" altLang="en-US" sz="4000" dirty="0">
              <a:solidFill>
                <a:schemeClr val="accent2"/>
              </a:solidFill>
            </a:endParaRPr>
          </a:p>
        </p:txBody>
      </p:sp>
      <p:sp>
        <p:nvSpPr>
          <p:cNvPr id="10" name="Text Placeholder 2">
            <a:extLst>
              <a:ext uri="{FF2B5EF4-FFF2-40B4-BE49-F238E27FC236}">
                <a16:creationId xmlns:a16="http://schemas.microsoft.com/office/drawing/2014/main" id="{10E76594-524C-6241-A0AB-1185CCA7A0AB}"/>
              </a:ext>
            </a:extLst>
          </p:cNvPr>
          <p:cNvSpPr txBox="1">
            <a:spLocks/>
          </p:cNvSpPr>
          <p:nvPr/>
        </p:nvSpPr>
        <p:spPr>
          <a:xfrm>
            <a:off x="35496" y="851942"/>
            <a:ext cx="9144000" cy="288032"/>
          </a:xfrm>
          <a:prstGeom prst="rect">
            <a:avLst/>
          </a:prstGeom>
        </p:spPr>
        <p:txBody>
          <a:bodyPr/>
          <a:ls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endParaRPr lang="en-US" altLang="ko-KR" sz="2000" dirty="0">
              <a:solidFill>
                <a:srgbClr val="C0504D"/>
              </a:solidFill>
            </a:endParaRPr>
          </a:p>
        </p:txBody>
      </p:sp>
    </p:spTree>
    <p:extLst>
      <p:ext uri="{BB962C8B-B14F-4D97-AF65-F5344CB8AC3E}">
        <p14:creationId xmlns:p14="http://schemas.microsoft.com/office/powerpoint/2010/main" val="645868593"/>
      </p:ext>
    </p:extLst>
  </p:cSld>
  <p:clrMapOvr>
    <a:masterClrMapping/>
  </p:clrMapOvr>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udo">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onteudo">
      <a:majorFont>
        <a:latin typeface="Calibri"/>
        <a:ea typeface=""/>
        <a:cs typeface=""/>
      </a:majorFont>
      <a:minorFont>
        <a:latin typeface="Calibri"/>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onteudo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modelo_ESE</Template>
  <TotalTime>38622</TotalTime>
  <Words>4378</Words>
  <Application>Microsoft Macintosh PowerPoint</Application>
  <PresentationFormat>Apresentação na tela (4:3)</PresentationFormat>
  <Paragraphs>638</Paragraphs>
  <Slides>66</Slides>
  <Notes>51</Notes>
  <HiddenSlides>0</HiddenSlides>
  <MMClips>0</MMClips>
  <ScaleCrop>false</ScaleCrop>
  <HeadingPairs>
    <vt:vector size="8" baseType="variant">
      <vt:variant>
        <vt:lpstr>Fontes usadas</vt:lpstr>
      </vt:variant>
      <vt:variant>
        <vt:i4>4</vt:i4>
      </vt:variant>
      <vt:variant>
        <vt:lpstr>Tema</vt:lpstr>
      </vt:variant>
      <vt:variant>
        <vt:i4>4</vt:i4>
      </vt:variant>
      <vt:variant>
        <vt:lpstr>Servidores OLE inseridos</vt:lpstr>
      </vt:variant>
      <vt:variant>
        <vt:i4>1</vt:i4>
      </vt:variant>
      <vt:variant>
        <vt:lpstr>Títulos de slides</vt:lpstr>
      </vt:variant>
      <vt:variant>
        <vt:i4>66</vt:i4>
      </vt:variant>
    </vt:vector>
  </HeadingPairs>
  <TitlesOfParts>
    <vt:vector size="75" baseType="lpstr">
      <vt:lpstr>Arial</vt:lpstr>
      <vt:lpstr>Calibri</vt:lpstr>
      <vt:lpstr>Cambria Math</vt:lpstr>
      <vt:lpstr>Symbol</vt:lpstr>
      <vt:lpstr>Tema do Office</vt:lpstr>
      <vt:lpstr>Conteudo</vt:lpstr>
      <vt:lpstr>1_Tema do Office</vt:lpstr>
      <vt:lpstr>2_Tema do Office</vt:lpstr>
      <vt:lpstr>Equation</vt:lpstr>
      <vt:lpstr>MeasureSoftGram: uma proposta de observação multidimensional da qualidade de produto de software em ambientes de desenvolvimento e experimentação contínua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MeasureSoftGram</dc:title>
  <dc:subject/>
  <dc:creator>Hilmer Rodrigues Neri</dc:creator>
  <cp:keywords/>
  <dc:description/>
  <cp:lastModifiedBy>Hilmer Neri</cp:lastModifiedBy>
  <cp:revision>1079</cp:revision>
  <cp:lastPrinted>2019-04-03T22:15:44Z</cp:lastPrinted>
  <dcterms:created xsi:type="dcterms:W3CDTF">2012-08-29T20:04:44Z</dcterms:created>
  <dcterms:modified xsi:type="dcterms:W3CDTF">2019-04-09T18:11:05Z</dcterms:modified>
  <cp:category/>
</cp:coreProperties>
</file>